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https://www.linkedin.com/in/ahmadhanif114/"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35.png" Type="http://schemas.openxmlformats.org/officeDocument/2006/relationships/image"/><Relationship Id="rId6" Target="https://www.linkedin.com/in/ahmadhanif114/"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https://www.linkedin.com/in/ahmadhanif114/" TargetMode="External" Type="http://schemas.openxmlformats.org/officeDocument/2006/relationships/hyperlink"/><Relationship Id="rId6"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9.png" Type="http://schemas.openxmlformats.org/officeDocument/2006/relationships/image"/><Relationship Id="rId12" Target="https://www.linkedin.com/in/ahmadhanif114/" TargetMode="External" Type="http://schemas.openxmlformats.org/officeDocument/2006/relationships/hyperlink"/><Relationship Id="rId2" Target="../media/image3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9.png" Type="http://schemas.openxmlformats.org/officeDocument/2006/relationships/image"/><Relationship Id="rId6" Target="https://www.linkedin.com/in/ahmadhanif114/" TargetMode="External" Type="http://schemas.openxmlformats.org/officeDocument/2006/relationships/hyperlink"/><Relationship Id="rId7" Target="../media/image13.png" Type="http://schemas.openxmlformats.org/officeDocument/2006/relationships/image"/><Relationship Id="rId8"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9.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https://www.linkedin.com/in/ahmadhanif114/"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6.png" Type="http://schemas.openxmlformats.org/officeDocument/2006/relationships/image"/><Relationship Id="rId6" Target="https://www.linkedin.com/in/ahmadhanif114/" TargetMode="External" Type="http://schemas.openxmlformats.org/officeDocument/2006/relationships/hyperlink"/><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9.png" Type="http://schemas.openxmlformats.org/officeDocument/2006/relationships/image"/><Relationship Id="rId6" Target="https://www.linkedin.com/in/ahmadhanif114/" TargetMode="External" Type="http://schemas.openxmlformats.org/officeDocument/2006/relationships/hyperlink"/><Relationship Id="rId7" Target="../media/image17.png" Type="http://schemas.openxmlformats.org/officeDocument/2006/relationships/image"/><Relationship Id="rId8"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20.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https://www.linkedin.com/in/ahmadhanif114/"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https://www.linkedin.com/in/ahmadhanif114/" TargetMode="External" Type="http://schemas.openxmlformats.org/officeDocument/2006/relationships/hyperlink"/><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9.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31.jpeg" Type="http://schemas.openxmlformats.org/officeDocument/2006/relationships/image"/><Relationship Id="rId6" Target="https://www.linkedin.com/in/ahmadhanif114/" TargetMode="External" Type="http://schemas.openxmlformats.org/officeDocument/2006/relationships/hyperlink"/><Relationship Id="rId7" Target="../media/image32.png" Type="http://schemas.openxmlformats.org/officeDocument/2006/relationships/image"/><Relationship Id="rId8" Target="../media/image3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34.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https://www.linkedin.com/in/ahmadhanif114/"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54139" y="-1924122"/>
            <a:ext cx="10319246" cy="103192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name="TextBox 4" id="4"/>
            <p:cNvSpPr txBox="true"/>
            <p:nvPr/>
          </p:nvSpPr>
          <p:spPr>
            <a:xfrm>
              <a:off x="76200" y="95250"/>
              <a:ext cx="660400" cy="641350"/>
            </a:xfrm>
            <a:prstGeom prst="rect">
              <a:avLst/>
            </a:prstGeom>
          </p:spPr>
          <p:txBody>
            <a:bodyPr anchor="ctr" rtlCol="false" tIns="50800" lIns="50800" bIns="50800" rIns="50800"/>
            <a:lstStyle/>
            <a:p>
              <a:pPr algn="ctr">
                <a:lnSpc>
                  <a:spcPts val="1942"/>
                </a:lnSpc>
              </a:pPr>
            </a:p>
          </p:txBody>
        </p:sp>
      </p:grpSp>
      <p:grpSp>
        <p:nvGrpSpPr>
          <p:cNvPr name="Group 5" id="5"/>
          <p:cNvGrpSpPr/>
          <p:nvPr/>
        </p:nvGrpSpPr>
        <p:grpSpPr>
          <a:xfrm rot="0">
            <a:off x="10172887" y="-1605354"/>
            <a:ext cx="9681750" cy="9681711"/>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6666" t="0" r="-16666" b="0"/>
              </a:stretch>
            </a:blipFill>
          </p:spPr>
        </p:sp>
      </p:grpSp>
      <p:sp>
        <p:nvSpPr>
          <p:cNvPr name="Freeform 7" id="7"/>
          <p:cNvSpPr/>
          <p:nvPr/>
        </p:nvSpPr>
        <p:spPr>
          <a:xfrm flipH="false" flipV="false" rot="-5400000">
            <a:off x="10814806" y="3375422"/>
            <a:ext cx="10287000" cy="3536156"/>
          </a:xfrm>
          <a:custGeom>
            <a:avLst/>
            <a:gdLst/>
            <a:ahLst/>
            <a:cxnLst/>
            <a:rect r="r" b="b" t="t" l="l"/>
            <a:pathLst>
              <a:path h="3536156" w="10287000">
                <a:moveTo>
                  <a:pt x="0" y="0"/>
                </a:moveTo>
                <a:lnTo>
                  <a:pt x="10287000" y="0"/>
                </a:lnTo>
                <a:lnTo>
                  <a:pt x="10287000" y="3536156"/>
                </a:lnTo>
                <a:lnTo>
                  <a:pt x="0" y="35361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11376422" y="3375422"/>
            <a:ext cx="10287000" cy="3536156"/>
          </a:xfrm>
          <a:custGeom>
            <a:avLst/>
            <a:gdLst/>
            <a:ahLst/>
            <a:cxnLst/>
            <a:rect r="r" b="b" t="t" l="l"/>
            <a:pathLst>
              <a:path h="3536156" w="10287000">
                <a:moveTo>
                  <a:pt x="0" y="0"/>
                </a:moveTo>
                <a:lnTo>
                  <a:pt x="10287000" y="0"/>
                </a:lnTo>
                <a:lnTo>
                  <a:pt x="10287000" y="3536156"/>
                </a:lnTo>
                <a:lnTo>
                  <a:pt x="0" y="35361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819193" y="4261550"/>
            <a:ext cx="5006803" cy="4996750"/>
          </a:xfrm>
          <a:custGeom>
            <a:avLst/>
            <a:gdLst/>
            <a:ahLst/>
            <a:cxnLst/>
            <a:rect r="r" b="b" t="t" l="l"/>
            <a:pathLst>
              <a:path h="4996750" w="5006803">
                <a:moveTo>
                  <a:pt x="0" y="0"/>
                </a:moveTo>
                <a:lnTo>
                  <a:pt x="5006804" y="0"/>
                </a:lnTo>
                <a:lnTo>
                  <a:pt x="5006804" y="4996750"/>
                </a:lnTo>
                <a:lnTo>
                  <a:pt x="0" y="4996750"/>
                </a:lnTo>
                <a:lnTo>
                  <a:pt x="0" y="0"/>
                </a:lnTo>
                <a:close/>
              </a:path>
            </a:pathLst>
          </a:custGeom>
          <a:blipFill>
            <a:blip r:embed="rId7"/>
            <a:stretch>
              <a:fillRect l="0" t="0" r="0" b="0"/>
            </a:stretch>
          </a:blipFill>
        </p:spPr>
      </p:sp>
      <p:grpSp>
        <p:nvGrpSpPr>
          <p:cNvPr name="Group 10" id="10"/>
          <p:cNvGrpSpPr/>
          <p:nvPr/>
        </p:nvGrpSpPr>
        <p:grpSpPr>
          <a:xfrm rot="0">
            <a:off x="8971705" y="4409035"/>
            <a:ext cx="4701780" cy="47017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95250"/>
              <a:ext cx="660400" cy="641350"/>
            </a:xfrm>
            <a:prstGeom prst="rect">
              <a:avLst/>
            </a:prstGeom>
          </p:spPr>
          <p:txBody>
            <a:bodyPr anchor="ctr" rtlCol="false" tIns="44370" lIns="44370" bIns="44370" rIns="44370"/>
            <a:lstStyle/>
            <a:p>
              <a:pPr algn="ctr">
                <a:lnSpc>
                  <a:spcPts val="1942"/>
                </a:lnSpc>
              </a:pPr>
            </a:p>
          </p:txBody>
        </p:sp>
      </p:grpSp>
      <p:grpSp>
        <p:nvGrpSpPr>
          <p:cNvPr name="Group 13" id="13"/>
          <p:cNvGrpSpPr/>
          <p:nvPr/>
        </p:nvGrpSpPr>
        <p:grpSpPr>
          <a:xfrm rot="0">
            <a:off x="9147577" y="4593235"/>
            <a:ext cx="4283481" cy="4283464"/>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6666" t="0" r="-16666" b="0"/>
              </a:stretch>
            </a:blipFill>
          </p:spPr>
        </p:sp>
      </p:grpSp>
      <p:sp>
        <p:nvSpPr>
          <p:cNvPr name="Freeform 15" id="15"/>
          <p:cNvSpPr/>
          <p:nvPr/>
        </p:nvSpPr>
        <p:spPr>
          <a:xfrm flipH="false" flipV="false" rot="0">
            <a:off x="1402348" y="6945829"/>
            <a:ext cx="658440" cy="658440"/>
          </a:xfrm>
          <a:custGeom>
            <a:avLst/>
            <a:gdLst/>
            <a:ahLst/>
            <a:cxnLst/>
            <a:rect r="r" b="b" t="t" l="l"/>
            <a:pathLst>
              <a:path h="658440" w="658440">
                <a:moveTo>
                  <a:pt x="0" y="0"/>
                </a:moveTo>
                <a:lnTo>
                  <a:pt x="658440" y="0"/>
                </a:lnTo>
                <a:lnTo>
                  <a:pt x="658440" y="658439"/>
                </a:lnTo>
                <a:lnTo>
                  <a:pt x="0" y="6584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293403" y="305129"/>
            <a:ext cx="6714615" cy="621010"/>
            <a:chOff x="0" y="0"/>
            <a:chExt cx="8952820" cy="828013"/>
          </a:xfrm>
        </p:grpSpPr>
        <p:sp>
          <p:nvSpPr>
            <p:cNvPr name="Freeform 17" id="17"/>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10"/>
              <a:stretch>
                <a:fillRect l="0" t="0" r="0" b="0"/>
              </a:stretch>
            </a:blipFill>
          </p:spPr>
        </p:sp>
        <p:sp>
          <p:nvSpPr>
            <p:cNvPr name="TextBox 18" id="18"/>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TextBox 19" id="19"/>
          <p:cNvSpPr txBox="true"/>
          <p:nvPr/>
        </p:nvSpPr>
        <p:spPr>
          <a:xfrm rot="0">
            <a:off x="695136" y="1806751"/>
            <a:ext cx="8276569" cy="2952750"/>
          </a:xfrm>
          <a:prstGeom prst="rect">
            <a:avLst/>
          </a:prstGeom>
        </p:spPr>
        <p:txBody>
          <a:bodyPr anchor="t" rtlCol="false" tIns="0" lIns="0" bIns="0" rIns="0">
            <a:spAutoFit/>
          </a:bodyPr>
          <a:lstStyle/>
          <a:p>
            <a:pPr algn="ctr">
              <a:lnSpc>
                <a:spcPts val="4500"/>
              </a:lnSpc>
            </a:pPr>
            <a:r>
              <a:rPr lang="en-US" sz="5000">
                <a:solidFill>
                  <a:srgbClr val="0173B6"/>
                </a:solidFill>
                <a:latin typeface="Poppins Bold"/>
              </a:rPr>
              <a:t>SISTEM PENDETEKSI KEBOCORAN GAS BERBASIS MIKROKONTROLLER DENGAN OUTPUT AUDIO</a:t>
            </a:r>
          </a:p>
        </p:txBody>
      </p:sp>
      <p:sp>
        <p:nvSpPr>
          <p:cNvPr name="TextBox 20" id="20"/>
          <p:cNvSpPr txBox="true"/>
          <p:nvPr/>
        </p:nvSpPr>
        <p:spPr>
          <a:xfrm rot="0">
            <a:off x="2338508" y="6903718"/>
            <a:ext cx="5718685" cy="780761"/>
          </a:xfrm>
          <a:prstGeom prst="rect">
            <a:avLst/>
          </a:prstGeom>
        </p:spPr>
        <p:txBody>
          <a:bodyPr anchor="t" rtlCol="false" tIns="0" lIns="0" bIns="0" rIns="0">
            <a:spAutoFit/>
          </a:bodyPr>
          <a:lstStyle/>
          <a:p>
            <a:pPr>
              <a:lnSpc>
                <a:spcPts val="2988"/>
              </a:lnSpc>
            </a:pPr>
            <a:r>
              <a:rPr lang="en-US" sz="2988">
                <a:solidFill>
                  <a:srgbClr val="242424"/>
                </a:solidFill>
                <a:latin typeface="Poppins Bold"/>
              </a:rPr>
              <a:t>2122500031</a:t>
            </a:r>
          </a:p>
          <a:p>
            <a:pPr>
              <a:lnSpc>
                <a:spcPts val="2988"/>
              </a:lnSpc>
            </a:pPr>
            <a:r>
              <a:rPr lang="en-US" sz="2988">
                <a:solidFill>
                  <a:srgbClr val="242424"/>
                </a:solidFill>
                <a:latin typeface="Poppins Bold"/>
              </a:rPr>
              <a:t>Ahmad Hanif Abiyyu Khrisna</a:t>
            </a:r>
          </a:p>
        </p:txBody>
      </p:sp>
      <p:sp>
        <p:nvSpPr>
          <p:cNvPr name="TextBox 21" id="21"/>
          <p:cNvSpPr txBox="true"/>
          <p:nvPr/>
        </p:nvSpPr>
        <p:spPr>
          <a:xfrm rot="0">
            <a:off x="2731994" y="5484181"/>
            <a:ext cx="3788039" cy="326849"/>
          </a:xfrm>
          <a:prstGeom prst="rect">
            <a:avLst/>
          </a:prstGeom>
        </p:spPr>
        <p:txBody>
          <a:bodyPr anchor="t" rtlCol="false" tIns="0" lIns="0" bIns="0" rIns="0">
            <a:spAutoFit/>
          </a:bodyPr>
          <a:lstStyle/>
          <a:p>
            <a:pPr>
              <a:lnSpc>
                <a:spcPts val="2266"/>
              </a:lnSpc>
            </a:pPr>
            <a:r>
              <a:rPr lang="en-US" sz="2943" spc="588">
                <a:solidFill>
                  <a:srgbClr val="969696"/>
                </a:solidFill>
                <a:latin typeface="Roboto"/>
              </a:rPr>
              <a:t>PRESENTATION</a:t>
            </a:r>
          </a:p>
        </p:txBody>
      </p:sp>
      <p:sp>
        <p:nvSpPr>
          <p:cNvPr name="TextBox 22" id="22"/>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11" tooltip="https://www.linkedin.com/in/ahmadhanif114/"/>
              </a:rPr>
              <a:t>www.linkedin.com/in/ahmadhanif114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3403" y="305129"/>
            <a:ext cx="6714615" cy="621010"/>
            <a:chOff x="0" y="0"/>
            <a:chExt cx="8952820" cy="828013"/>
          </a:xfrm>
        </p:grpSpPr>
        <p:sp>
          <p:nvSpPr>
            <p:cNvPr name="Freeform 4" id="4"/>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4"/>
              <a:stretch>
                <a:fillRect l="0" t="0" r="0" b="0"/>
              </a:stretch>
            </a:blipFill>
          </p:spPr>
        </p:sp>
        <p:sp>
          <p:nvSpPr>
            <p:cNvPr name="TextBox 5" id="5"/>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Freeform 6" id="6"/>
          <p:cNvSpPr/>
          <p:nvPr/>
        </p:nvSpPr>
        <p:spPr>
          <a:xfrm flipH="false" flipV="false" rot="0">
            <a:off x="870675" y="2470436"/>
            <a:ext cx="7756162" cy="6644371"/>
          </a:xfrm>
          <a:custGeom>
            <a:avLst/>
            <a:gdLst/>
            <a:ahLst/>
            <a:cxnLst/>
            <a:rect r="r" b="b" t="t" l="l"/>
            <a:pathLst>
              <a:path h="6644371" w="7756162">
                <a:moveTo>
                  <a:pt x="0" y="0"/>
                </a:moveTo>
                <a:lnTo>
                  <a:pt x="7756162" y="0"/>
                </a:lnTo>
                <a:lnTo>
                  <a:pt x="7756162" y="6644370"/>
                </a:lnTo>
                <a:lnTo>
                  <a:pt x="0" y="6644370"/>
                </a:lnTo>
                <a:lnTo>
                  <a:pt x="0" y="0"/>
                </a:lnTo>
                <a:close/>
              </a:path>
            </a:pathLst>
          </a:custGeom>
          <a:blipFill>
            <a:blip r:embed="rId5"/>
            <a:stretch>
              <a:fillRect l="0" t="0" r="0" b="-75908"/>
            </a:stretch>
          </a:blipFill>
        </p:spPr>
      </p:sp>
      <p:sp>
        <p:nvSpPr>
          <p:cNvPr name="Freeform 7" id="7"/>
          <p:cNvSpPr/>
          <p:nvPr/>
        </p:nvSpPr>
        <p:spPr>
          <a:xfrm flipH="false" flipV="false" rot="0">
            <a:off x="8639352" y="2470436"/>
            <a:ext cx="8619948" cy="5472947"/>
          </a:xfrm>
          <a:custGeom>
            <a:avLst/>
            <a:gdLst/>
            <a:ahLst/>
            <a:cxnLst/>
            <a:rect r="r" b="b" t="t" l="l"/>
            <a:pathLst>
              <a:path h="5472947" w="8619948">
                <a:moveTo>
                  <a:pt x="0" y="0"/>
                </a:moveTo>
                <a:lnTo>
                  <a:pt x="8619948" y="0"/>
                </a:lnTo>
                <a:lnTo>
                  <a:pt x="8619948" y="5472947"/>
                </a:lnTo>
                <a:lnTo>
                  <a:pt x="0" y="5472947"/>
                </a:lnTo>
                <a:lnTo>
                  <a:pt x="0" y="0"/>
                </a:lnTo>
                <a:close/>
              </a:path>
            </a:pathLst>
          </a:custGeom>
          <a:blipFill>
            <a:blip r:embed="rId5"/>
            <a:stretch>
              <a:fillRect l="0" t="-137343" r="0" b="0"/>
            </a:stretch>
          </a:blipFill>
        </p:spPr>
      </p:sp>
      <p:sp>
        <p:nvSpPr>
          <p:cNvPr name="TextBox 8" id="8"/>
          <p:cNvSpPr txBox="true"/>
          <p:nvPr/>
        </p:nvSpPr>
        <p:spPr>
          <a:xfrm rot="0">
            <a:off x="5168348" y="1319045"/>
            <a:ext cx="7951304" cy="870585"/>
          </a:xfrm>
          <a:prstGeom prst="rect">
            <a:avLst/>
          </a:prstGeom>
        </p:spPr>
        <p:txBody>
          <a:bodyPr anchor="t" rtlCol="false" tIns="0" lIns="0" bIns="0" rIns="0">
            <a:spAutoFit/>
          </a:bodyPr>
          <a:lstStyle/>
          <a:p>
            <a:pPr>
              <a:lnSpc>
                <a:spcPts val="5940"/>
              </a:lnSpc>
            </a:pPr>
            <a:r>
              <a:rPr lang="en-US" sz="6600">
                <a:solidFill>
                  <a:srgbClr val="0173B6"/>
                </a:solidFill>
                <a:latin typeface="Poppins Bold"/>
              </a:rPr>
              <a:t>ANGGARAN DANA</a:t>
            </a:r>
          </a:p>
        </p:txBody>
      </p:sp>
      <p:sp>
        <p:nvSpPr>
          <p:cNvPr name="TextBox 9" id="9"/>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6" tooltip="https://www.linkedin.com/in/ahmadhanif114/"/>
              </a:rPr>
              <a:t>www.linkedin.com/in/ahmadhanif114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34164" y="-2045070"/>
            <a:ext cx="11447262" cy="1144726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name="TextBox 4" id="4"/>
            <p:cNvSpPr txBox="true"/>
            <p:nvPr/>
          </p:nvSpPr>
          <p:spPr>
            <a:xfrm>
              <a:off x="76200" y="95250"/>
              <a:ext cx="660400" cy="641350"/>
            </a:xfrm>
            <a:prstGeom prst="rect">
              <a:avLst/>
            </a:prstGeom>
          </p:spPr>
          <p:txBody>
            <a:bodyPr anchor="ctr" rtlCol="false" tIns="89613" lIns="89613" bIns="89613" rIns="89613"/>
            <a:lstStyle/>
            <a:p>
              <a:pPr algn="ctr">
                <a:lnSpc>
                  <a:spcPts val="1942"/>
                </a:lnSpc>
              </a:pPr>
            </a:p>
          </p:txBody>
        </p:sp>
      </p:grpSp>
      <p:grpSp>
        <p:nvGrpSpPr>
          <p:cNvPr name="Group 5" id="5"/>
          <p:cNvGrpSpPr/>
          <p:nvPr/>
        </p:nvGrpSpPr>
        <p:grpSpPr>
          <a:xfrm rot="0">
            <a:off x="-2223222" y="-1634128"/>
            <a:ext cx="10625379" cy="1062537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8E3"/>
            </a:solidFill>
          </p:spPr>
        </p:sp>
        <p:sp>
          <p:nvSpPr>
            <p:cNvPr name="TextBox 7" id="7"/>
            <p:cNvSpPr txBox="true"/>
            <p:nvPr/>
          </p:nvSpPr>
          <p:spPr>
            <a:xfrm>
              <a:off x="76200" y="95250"/>
              <a:ext cx="660400" cy="641350"/>
            </a:xfrm>
            <a:prstGeom prst="rect">
              <a:avLst/>
            </a:prstGeom>
          </p:spPr>
          <p:txBody>
            <a:bodyPr anchor="ctr" rtlCol="false" tIns="89613" lIns="89613" bIns="89613" rIns="89613"/>
            <a:lstStyle/>
            <a:p>
              <a:pPr algn="ctr">
                <a:lnSpc>
                  <a:spcPts val="1942"/>
                </a:lnSpc>
              </a:pPr>
            </a:p>
          </p:txBody>
        </p:sp>
      </p:grpSp>
      <p:grpSp>
        <p:nvGrpSpPr>
          <p:cNvPr name="Group 8" id="8"/>
          <p:cNvGrpSpPr/>
          <p:nvPr/>
        </p:nvGrpSpPr>
        <p:grpSpPr>
          <a:xfrm rot="0">
            <a:off x="-1888142" y="-1299028"/>
            <a:ext cx="9955218" cy="9955178"/>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0" r="0" b="0"/>
              </a:stretch>
            </a:blipFill>
          </p:spPr>
        </p:sp>
      </p:grpSp>
      <p:sp>
        <p:nvSpPr>
          <p:cNvPr name="Freeform 10" id="10"/>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0750307" y="2661371"/>
            <a:ext cx="5153716" cy="870585"/>
          </a:xfrm>
          <a:prstGeom prst="rect">
            <a:avLst/>
          </a:prstGeom>
        </p:spPr>
        <p:txBody>
          <a:bodyPr anchor="t" rtlCol="false" tIns="0" lIns="0" bIns="0" rIns="0">
            <a:spAutoFit/>
          </a:bodyPr>
          <a:lstStyle/>
          <a:p>
            <a:pPr>
              <a:lnSpc>
                <a:spcPts val="5940"/>
              </a:lnSpc>
            </a:pPr>
            <a:r>
              <a:rPr lang="en-US" sz="6600">
                <a:solidFill>
                  <a:srgbClr val="0173B6"/>
                </a:solidFill>
                <a:latin typeface="Poppins Bold"/>
              </a:rPr>
              <a:t>HASIL ALAT</a:t>
            </a:r>
          </a:p>
        </p:txBody>
      </p:sp>
      <p:sp>
        <p:nvSpPr>
          <p:cNvPr name="TextBox 12" id="12"/>
          <p:cNvSpPr txBox="true"/>
          <p:nvPr/>
        </p:nvSpPr>
        <p:spPr>
          <a:xfrm rot="0">
            <a:off x="9640847" y="4011548"/>
            <a:ext cx="7372635" cy="318452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Hasil akhir pada proyek ini adalah berupa prototype alat pendeteksi kebocoran gas. menggunakan Arduino Nano sebagai mikrokontroller AVR dan sensor MQ-2 untuk mengecek kandungan udara yang ada disekitar apakah ada kandungan gas LPG, butana, propana, metana, alkohol, dan asap, jika terdeteksi ada kebocoran maka speaker akan mengeluarkan sirine/audio peringatan dan untuk mematikan speaker maka tombol push button harus ditekan.</a:t>
            </a:r>
          </a:p>
        </p:txBody>
      </p:sp>
      <p:sp>
        <p:nvSpPr>
          <p:cNvPr name="TextBox 13" id="13"/>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5" tooltip="https://www.linkedin.com/in/ahmadhanif114/"/>
              </a:rPr>
              <a:t>www.linkedin.com/in/ahmadhanif114</a:t>
            </a:r>
          </a:p>
        </p:txBody>
      </p:sp>
      <p:grpSp>
        <p:nvGrpSpPr>
          <p:cNvPr name="Group 14" id="14"/>
          <p:cNvGrpSpPr/>
          <p:nvPr/>
        </p:nvGrpSpPr>
        <p:grpSpPr>
          <a:xfrm rot="0">
            <a:off x="8402157" y="407690"/>
            <a:ext cx="6714615" cy="621010"/>
            <a:chOff x="0" y="0"/>
            <a:chExt cx="8952820" cy="828013"/>
          </a:xfrm>
        </p:grpSpPr>
        <p:sp>
          <p:nvSpPr>
            <p:cNvPr name="Freeform 15" id="15"/>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6"/>
              <a:stretch>
                <a:fillRect l="0" t="0" r="0" b="0"/>
              </a:stretch>
            </a:blipFill>
          </p:spPr>
        </p:sp>
        <p:sp>
          <p:nvSpPr>
            <p:cNvPr name="TextBox 16" id="16"/>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000000"/>
                  </a:solidFill>
                  <a:latin typeface="Poppins Bold"/>
                </a:rPr>
                <a:t>Politeknik Elektronika Negeri Surabaya</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70832" y="-1235867"/>
            <a:ext cx="12758735" cy="1275873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name="TextBox 4" id="4"/>
            <p:cNvSpPr txBox="true"/>
            <p:nvPr/>
          </p:nvSpPr>
          <p:spPr>
            <a:xfrm>
              <a:off x="76200" y="95250"/>
              <a:ext cx="660400" cy="641350"/>
            </a:xfrm>
            <a:prstGeom prst="rect">
              <a:avLst/>
            </a:prstGeom>
          </p:spPr>
          <p:txBody>
            <a:bodyPr anchor="ctr" rtlCol="false" tIns="62809" lIns="62809" bIns="62809" rIns="62809"/>
            <a:lstStyle/>
            <a:p>
              <a:pPr algn="ctr">
                <a:lnSpc>
                  <a:spcPts val="1942"/>
                </a:lnSpc>
              </a:pPr>
            </a:p>
          </p:txBody>
        </p:sp>
      </p:grpSp>
      <p:grpSp>
        <p:nvGrpSpPr>
          <p:cNvPr name="Group 5" id="5"/>
          <p:cNvGrpSpPr/>
          <p:nvPr/>
        </p:nvGrpSpPr>
        <p:grpSpPr>
          <a:xfrm rot="0">
            <a:off x="-676623" y="263474"/>
            <a:ext cx="8264526" cy="10023526"/>
            <a:chOff x="0" y="0"/>
            <a:chExt cx="5235636" cy="6349975"/>
          </a:xfrm>
        </p:grpSpPr>
        <p:sp>
          <p:nvSpPr>
            <p:cNvPr name="Freeform 6" id="6"/>
            <p:cNvSpPr/>
            <p:nvPr/>
          </p:nvSpPr>
          <p:spPr>
            <a:xfrm flipH="false" flipV="false" rot="0">
              <a:off x="0" y="0"/>
              <a:ext cx="5235636" cy="6349975"/>
            </a:xfrm>
            <a:custGeom>
              <a:avLst/>
              <a:gdLst/>
              <a:ahLst/>
              <a:cxnLst/>
              <a:rect r="r" b="b" t="t" l="l"/>
              <a:pathLst>
                <a:path h="6349975" w="5235636">
                  <a:moveTo>
                    <a:pt x="5235636" y="3175025"/>
                  </a:moveTo>
                  <a:cubicBezTo>
                    <a:pt x="5235636" y="4928451"/>
                    <a:pt x="4063576" y="6349975"/>
                    <a:pt x="2617818" y="6349975"/>
                  </a:cubicBezTo>
                  <a:cubicBezTo>
                    <a:pt x="1172039" y="6349975"/>
                    <a:pt x="0" y="4928451"/>
                    <a:pt x="0" y="3175025"/>
                  </a:cubicBezTo>
                  <a:cubicBezTo>
                    <a:pt x="0" y="1421511"/>
                    <a:pt x="1172039" y="0"/>
                    <a:pt x="2617818" y="0"/>
                  </a:cubicBezTo>
                  <a:cubicBezTo>
                    <a:pt x="4063597" y="0"/>
                    <a:pt x="5235636" y="1421511"/>
                    <a:pt x="5235636" y="3175025"/>
                  </a:cubicBezTo>
                  <a:close/>
                </a:path>
              </a:pathLst>
            </a:custGeom>
            <a:blipFill>
              <a:blip r:embed="rId2"/>
              <a:stretch>
                <a:fillRect l="-10641" t="0" r="-10641" b="0"/>
              </a:stretch>
            </a:blipFill>
          </p:spPr>
        </p:sp>
      </p:grpSp>
      <p:sp>
        <p:nvSpPr>
          <p:cNvPr name="Freeform 7" id="7"/>
          <p:cNvSpPr/>
          <p:nvPr/>
        </p:nvSpPr>
        <p:spPr>
          <a:xfrm flipH="true" flipV="true" rot="-5400000">
            <a:off x="-2796406" y="3375422"/>
            <a:ext cx="10287000" cy="3536156"/>
          </a:xfrm>
          <a:custGeom>
            <a:avLst/>
            <a:gdLst/>
            <a:ahLst/>
            <a:cxnLst/>
            <a:rect r="r" b="b" t="t" l="l"/>
            <a:pathLst>
              <a:path h="3536156" w="10287000">
                <a:moveTo>
                  <a:pt x="10287000" y="3536156"/>
                </a:moveTo>
                <a:lnTo>
                  <a:pt x="0" y="3536156"/>
                </a:lnTo>
                <a:lnTo>
                  <a:pt x="0" y="0"/>
                </a:lnTo>
                <a:lnTo>
                  <a:pt x="10287000" y="0"/>
                </a:lnTo>
                <a:lnTo>
                  <a:pt x="10287000" y="353615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true" rot="-5400000">
            <a:off x="-3375422" y="3375422"/>
            <a:ext cx="10287000" cy="3536156"/>
          </a:xfrm>
          <a:custGeom>
            <a:avLst/>
            <a:gdLst/>
            <a:ahLst/>
            <a:cxnLst/>
            <a:rect r="r" b="b" t="t" l="l"/>
            <a:pathLst>
              <a:path h="3536156" w="10287000">
                <a:moveTo>
                  <a:pt x="10287000" y="3536156"/>
                </a:moveTo>
                <a:lnTo>
                  <a:pt x="0" y="3536156"/>
                </a:lnTo>
                <a:lnTo>
                  <a:pt x="0" y="0"/>
                </a:lnTo>
                <a:lnTo>
                  <a:pt x="10287000" y="0"/>
                </a:lnTo>
                <a:lnTo>
                  <a:pt x="10287000" y="353615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320427" y="7407639"/>
            <a:ext cx="658440" cy="658440"/>
          </a:xfrm>
          <a:custGeom>
            <a:avLst/>
            <a:gdLst/>
            <a:ahLst/>
            <a:cxnLst/>
            <a:rect r="r" b="b" t="t" l="l"/>
            <a:pathLst>
              <a:path h="658440" w="658440">
                <a:moveTo>
                  <a:pt x="0" y="0"/>
                </a:moveTo>
                <a:lnTo>
                  <a:pt x="658440" y="0"/>
                </a:lnTo>
                <a:lnTo>
                  <a:pt x="658440" y="658440"/>
                </a:lnTo>
                <a:lnTo>
                  <a:pt x="0" y="6584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9144000" y="2386937"/>
            <a:ext cx="7194947" cy="665434"/>
            <a:chOff x="0" y="0"/>
            <a:chExt cx="9593263" cy="887245"/>
          </a:xfrm>
        </p:grpSpPr>
        <p:sp>
          <p:nvSpPr>
            <p:cNvPr name="Freeform 12" id="12"/>
            <p:cNvSpPr/>
            <p:nvPr/>
          </p:nvSpPr>
          <p:spPr>
            <a:xfrm flipH="false" flipV="false" rot="0">
              <a:off x="0" y="0"/>
              <a:ext cx="1584366" cy="887245"/>
            </a:xfrm>
            <a:custGeom>
              <a:avLst/>
              <a:gdLst/>
              <a:ahLst/>
              <a:cxnLst/>
              <a:rect r="r" b="b" t="t" l="l"/>
              <a:pathLst>
                <a:path h="887245" w="1584366">
                  <a:moveTo>
                    <a:pt x="0" y="0"/>
                  </a:moveTo>
                  <a:lnTo>
                    <a:pt x="1584366" y="0"/>
                  </a:lnTo>
                  <a:lnTo>
                    <a:pt x="1584366" y="887245"/>
                  </a:lnTo>
                  <a:lnTo>
                    <a:pt x="0" y="887245"/>
                  </a:lnTo>
                  <a:lnTo>
                    <a:pt x="0" y="0"/>
                  </a:lnTo>
                  <a:close/>
                </a:path>
              </a:pathLst>
            </a:custGeom>
            <a:blipFill>
              <a:blip r:embed="rId11"/>
              <a:stretch>
                <a:fillRect l="0" t="0" r="0" b="0"/>
              </a:stretch>
            </a:blipFill>
          </p:spPr>
        </p:sp>
        <p:sp>
          <p:nvSpPr>
            <p:cNvPr name="TextBox 13" id="13"/>
            <p:cNvSpPr txBox="true"/>
            <p:nvPr/>
          </p:nvSpPr>
          <p:spPr>
            <a:xfrm rot="0">
              <a:off x="1584366" y="257325"/>
              <a:ext cx="8008897" cy="391644"/>
            </a:xfrm>
            <a:prstGeom prst="rect">
              <a:avLst/>
            </a:prstGeom>
          </p:spPr>
          <p:txBody>
            <a:bodyPr anchor="t" rtlCol="false" tIns="0" lIns="0" bIns="0" rIns="0">
              <a:spAutoFit/>
            </a:bodyPr>
            <a:lstStyle/>
            <a:p>
              <a:pPr>
                <a:lnSpc>
                  <a:spcPts val="2081"/>
                </a:lnSpc>
              </a:pPr>
              <a:r>
                <a:rPr lang="en-US" sz="2081">
                  <a:solidFill>
                    <a:srgbClr val="242424"/>
                  </a:solidFill>
                  <a:latin typeface="Poppins Bold"/>
                </a:rPr>
                <a:t>Politeknik Elektronika Negeri Surabaya</a:t>
              </a:r>
            </a:p>
          </p:txBody>
        </p:sp>
      </p:grpSp>
      <p:sp>
        <p:nvSpPr>
          <p:cNvPr name="TextBox 14" id="14"/>
          <p:cNvSpPr txBox="true"/>
          <p:nvPr/>
        </p:nvSpPr>
        <p:spPr>
          <a:xfrm rot="0">
            <a:off x="9144000" y="5305425"/>
            <a:ext cx="8261165" cy="1156276"/>
          </a:xfrm>
          <a:prstGeom prst="rect">
            <a:avLst/>
          </a:prstGeom>
        </p:spPr>
        <p:txBody>
          <a:bodyPr anchor="t" rtlCol="false" tIns="0" lIns="0" bIns="0" rIns="0">
            <a:spAutoFit/>
          </a:bodyPr>
          <a:lstStyle/>
          <a:p>
            <a:pPr>
              <a:lnSpc>
                <a:spcPts val="7807"/>
              </a:lnSpc>
            </a:pPr>
            <a:r>
              <a:rPr lang="en-US" sz="8674">
                <a:solidFill>
                  <a:srgbClr val="0173B6"/>
                </a:solidFill>
                <a:latin typeface="Poppins Bold"/>
              </a:rPr>
              <a:t>TERIMA KASIH</a:t>
            </a:r>
          </a:p>
        </p:txBody>
      </p:sp>
      <p:sp>
        <p:nvSpPr>
          <p:cNvPr name="TextBox 15" id="15"/>
          <p:cNvSpPr txBox="true"/>
          <p:nvPr/>
        </p:nvSpPr>
        <p:spPr>
          <a:xfrm rot="0">
            <a:off x="9778123" y="4118961"/>
            <a:ext cx="6810733" cy="1156276"/>
          </a:xfrm>
          <a:prstGeom prst="rect">
            <a:avLst/>
          </a:prstGeom>
        </p:spPr>
        <p:txBody>
          <a:bodyPr anchor="t" rtlCol="false" tIns="0" lIns="0" bIns="0" rIns="0">
            <a:spAutoFit/>
          </a:bodyPr>
          <a:lstStyle/>
          <a:p>
            <a:pPr>
              <a:lnSpc>
                <a:spcPts val="7807"/>
              </a:lnSpc>
            </a:pPr>
            <a:r>
              <a:rPr lang="en-US" sz="8674">
                <a:solidFill>
                  <a:srgbClr val="242424"/>
                </a:solidFill>
                <a:latin typeface="Poppins Bold"/>
              </a:rPr>
              <a:t>SEKIAN DAN</a:t>
            </a:r>
          </a:p>
        </p:txBody>
      </p:sp>
      <p:sp>
        <p:nvSpPr>
          <p:cNvPr name="TextBox 16" id="16"/>
          <p:cNvSpPr txBox="true"/>
          <p:nvPr/>
        </p:nvSpPr>
        <p:spPr>
          <a:xfrm rot="0">
            <a:off x="10204695" y="7547827"/>
            <a:ext cx="5926465" cy="780761"/>
          </a:xfrm>
          <a:prstGeom prst="rect">
            <a:avLst/>
          </a:prstGeom>
        </p:spPr>
        <p:txBody>
          <a:bodyPr anchor="t" rtlCol="false" tIns="0" lIns="0" bIns="0" rIns="0">
            <a:spAutoFit/>
          </a:bodyPr>
          <a:lstStyle/>
          <a:p>
            <a:pPr>
              <a:lnSpc>
                <a:spcPts val="2988"/>
              </a:lnSpc>
            </a:pPr>
            <a:r>
              <a:rPr lang="en-US" sz="2988">
                <a:solidFill>
                  <a:srgbClr val="242424"/>
                </a:solidFill>
                <a:latin typeface="Poppins Bold"/>
              </a:rPr>
              <a:t>2122500031</a:t>
            </a:r>
          </a:p>
          <a:p>
            <a:pPr>
              <a:lnSpc>
                <a:spcPts val="2988"/>
              </a:lnSpc>
            </a:pPr>
            <a:r>
              <a:rPr lang="en-US" sz="2988">
                <a:solidFill>
                  <a:srgbClr val="242424"/>
                </a:solidFill>
                <a:latin typeface="Poppins Bold"/>
              </a:rPr>
              <a:t>Ahmad Hanif Abiyyu Khrisna</a:t>
            </a:r>
          </a:p>
        </p:txBody>
      </p:sp>
      <p:sp>
        <p:nvSpPr>
          <p:cNvPr name="TextBox 17" id="17"/>
          <p:cNvSpPr txBox="true"/>
          <p:nvPr/>
        </p:nvSpPr>
        <p:spPr>
          <a:xfrm rot="0">
            <a:off x="13183490" y="9519212"/>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12" tooltip="https://www.linkedin.com/in/ahmadhanif114/"/>
              </a:rPr>
              <a:t>www.linkedin.com/in/ahmadhanif114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0274" y="1665258"/>
            <a:ext cx="6956484" cy="69564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8E3"/>
            </a:solidFill>
          </p:spPr>
        </p:sp>
        <p:sp>
          <p:nvSpPr>
            <p:cNvPr name="TextBox 4" id="4"/>
            <p:cNvSpPr txBox="true"/>
            <p:nvPr/>
          </p:nvSpPr>
          <p:spPr>
            <a:xfrm>
              <a:off x="76200" y="95250"/>
              <a:ext cx="660400" cy="641350"/>
            </a:xfrm>
            <a:prstGeom prst="rect">
              <a:avLst/>
            </a:prstGeom>
          </p:spPr>
          <p:txBody>
            <a:bodyPr anchor="ctr" rtlCol="false" tIns="54458" lIns="54458" bIns="54458" rIns="54458"/>
            <a:lstStyle/>
            <a:p>
              <a:pPr algn="ctr">
                <a:lnSpc>
                  <a:spcPts val="1942"/>
                </a:lnSpc>
              </a:pPr>
            </a:p>
          </p:txBody>
        </p:sp>
      </p:grpSp>
      <p:grpSp>
        <p:nvGrpSpPr>
          <p:cNvPr name="Group 5" id="5"/>
          <p:cNvGrpSpPr/>
          <p:nvPr/>
        </p:nvGrpSpPr>
        <p:grpSpPr>
          <a:xfrm rot="0">
            <a:off x="2020003" y="1914986"/>
            <a:ext cx="6457027" cy="64570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3B6"/>
            </a:solidFill>
          </p:spPr>
        </p:sp>
        <p:sp>
          <p:nvSpPr>
            <p:cNvPr name="TextBox 7" id="7"/>
            <p:cNvSpPr txBox="true"/>
            <p:nvPr/>
          </p:nvSpPr>
          <p:spPr>
            <a:xfrm>
              <a:off x="76200" y="95250"/>
              <a:ext cx="660400" cy="641350"/>
            </a:xfrm>
            <a:prstGeom prst="rect">
              <a:avLst/>
            </a:prstGeom>
          </p:spPr>
          <p:txBody>
            <a:bodyPr anchor="ctr" rtlCol="false" tIns="54458" lIns="54458" bIns="54458" rIns="54458"/>
            <a:lstStyle/>
            <a:p>
              <a:pPr algn="ctr">
                <a:lnSpc>
                  <a:spcPts val="1942"/>
                </a:lnSpc>
              </a:pPr>
            </a:p>
          </p:txBody>
        </p:sp>
      </p:grpSp>
      <p:grpSp>
        <p:nvGrpSpPr>
          <p:cNvPr name="Group 8" id="8"/>
          <p:cNvGrpSpPr/>
          <p:nvPr/>
        </p:nvGrpSpPr>
        <p:grpSpPr>
          <a:xfrm rot="0">
            <a:off x="2223631" y="2118627"/>
            <a:ext cx="6049771" cy="6049747"/>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5789" t="0" r="-15789" b="0"/>
              </a:stretch>
            </a:blipFill>
          </p:spPr>
        </p:sp>
      </p:grpSp>
      <p:sp>
        <p:nvSpPr>
          <p:cNvPr name="Freeform 10" id="10"/>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293403" y="305129"/>
            <a:ext cx="6714615" cy="621010"/>
            <a:chOff x="0" y="0"/>
            <a:chExt cx="8952820" cy="828013"/>
          </a:xfrm>
        </p:grpSpPr>
        <p:sp>
          <p:nvSpPr>
            <p:cNvPr name="Freeform 12" id="12"/>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5"/>
              <a:stretch>
                <a:fillRect l="0" t="0" r="0" b="0"/>
              </a:stretch>
            </a:blipFill>
          </p:spPr>
        </p:sp>
        <p:sp>
          <p:nvSpPr>
            <p:cNvPr name="TextBox 13" id="13"/>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TextBox 14" id="14"/>
          <p:cNvSpPr txBox="true"/>
          <p:nvPr/>
        </p:nvSpPr>
        <p:spPr>
          <a:xfrm rot="0">
            <a:off x="10463807" y="2490993"/>
            <a:ext cx="5821341" cy="666750"/>
          </a:xfrm>
          <a:prstGeom prst="rect">
            <a:avLst/>
          </a:prstGeom>
        </p:spPr>
        <p:txBody>
          <a:bodyPr anchor="t" rtlCol="false" tIns="0" lIns="0" bIns="0" rIns="0">
            <a:spAutoFit/>
          </a:bodyPr>
          <a:lstStyle/>
          <a:p>
            <a:pPr>
              <a:lnSpc>
                <a:spcPts val="4500"/>
              </a:lnSpc>
            </a:pPr>
            <a:r>
              <a:rPr lang="en-US" sz="5000">
                <a:solidFill>
                  <a:srgbClr val="0173B6"/>
                </a:solidFill>
                <a:latin typeface="Poppins Bold"/>
              </a:rPr>
              <a:t>LATAR BELAKANG</a:t>
            </a:r>
          </a:p>
        </p:txBody>
      </p:sp>
      <p:sp>
        <p:nvSpPr>
          <p:cNvPr name="TextBox 15" id="15"/>
          <p:cNvSpPr txBox="true"/>
          <p:nvPr/>
        </p:nvSpPr>
        <p:spPr>
          <a:xfrm rot="0">
            <a:off x="10463807" y="5783948"/>
            <a:ext cx="5821341" cy="238442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Penggunaan gas LPG merupakan salah satu faktor terjadinya kebakaran apabila tidak digunakan dengan berhati-hati, terutama saat pemasangan tabung LPG dan beredarnya tabung gas yang palsu namun menggunakan logo SNI (Standar Nasional Indonesia).</a:t>
            </a:r>
          </a:p>
        </p:txBody>
      </p:sp>
      <p:sp>
        <p:nvSpPr>
          <p:cNvPr name="TextBox 16" id="16"/>
          <p:cNvSpPr txBox="true"/>
          <p:nvPr/>
        </p:nvSpPr>
        <p:spPr>
          <a:xfrm rot="0">
            <a:off x="11215332" y="4353371"/>
            <a:ext cx="4001584" cy="349250"/>
          </a:xfrm>
          <a:prstGeom prst="rect">
            <a:avLst/>
          </a:prstGeom>
        </p:spPr>
        <p:txBody>
          <a:bodyPr anchor="t" rtlCol="false" tIns="0" lIns="0" bIns="0" rIns="0">
            <a:spAutoFit/>
          </a:bodyPr>
          <a:lstStyle/>
          <a:p>
            <a:pPr>
              <a:lnSpc>
                <a:spcPts val="2499"/>
              </a:lnSpc>
            </a:pPr>
            <a:r>
              <a:rPr lang="en-US" sz="2499">
                <a:solidFill>
                  <a:srgbClr val="242424"/>
                </a:solidFill>
                <a:latin typeface="Poppins Bold"/>
              </a:rPr>
              <a:t>Latar Belakang Proyek</a:t>
            </a:r>
          </a:p>
        </p:txBody>
      </p:sp>
      <p:sp>
        <p:nvSpPr>
          <p:cNvPr name="TextBox 17" id="17"/>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6" tooltip="https://www.linkedin.com/in/ahmadhanif114/"/>
              </a:rPr>
              <a:t>www.linkedin.com/in/ahmadhanif114</a:t>
            </a:r>
          </a:p>
        </p:txBody>
      </p:sp>
      <p:sp>
        <p:nvSpPr>
          <p:cNvPr name="Freeform 18" id="18"/>
          <p:cNvSpPr/>
          <p:nvPr/>
        </p:nvSpPr>
        <p:spPr>
          <a:xfrm flipH="false" flipV="false" rot="0">
            <a:off x="10463807" y="4133442"/>
            <a:ext cx="546632" cy="760532"/>
          </a:xfrm>
          <a:custGeom>
            <a:avLst/>
            <a:gdLst/>
            <a:ahLst/>
            <a:cxnLst/>
            <a:rect r="r" b="b" t="t" l="l"/>
            <a:pathLst>
              <a:path h="760532" w="546632">
                <a:moveTo>
                  <a:pt x="0" y="0"/>
                </a:moveTo>
                <a:lnTo>
                  <a:pt x="546632" y="0"/>
                </a:lnTo>
                <a:lnTo>
                  <a:pt x="546632" y="760532"/>
                </a:lnTo>
                <a:lnTo>
                  <a:pt x="0" y="7605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0274" y="1665258"/>
            <a:ext cx="6956484" cy="69564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8E3"/>
            </a:solidFill>
          </p:spPr>
        </p:sp>
        <p:sp>
          <p:nvSpPr>
            <p:cNvPr name="TextBox 4" id="4"/>
            <p:cNvSpPr txBox="true"/>
            <p:nvPr/>
          </p:nvSpPr>
          <p:spPr>
            <a:xfrm>
              <a:off x="76200" y="95250"/>
              <a:ext cx="660400" cy="641350"/>
            </a:xfrm>
            <a:prstGeom prst="rect">
              <a:avLst/>
            </a:prstGeom>
          </p:spPr>
          <p:txBody>
            <a:bodyPr anchor="ctr" rtlCol="false" tIns="54458" lIns="54458" bIns="54458" rIns="54458"/>
            <a:lstStyle/>
            <a:p>
              <a:pPr algn="ctr">
                <a:lnSpc>
                  <a:spcPts val="1942"/>
                </a:lnSpc>
              </a:pPr>
            </a:p>
          </p:txBody>
        </p:sp>
      </p:grpSp>
      <p:grpSp>
        <p:nvGrpSpPr>
          <p:cNvPr name="Group 5" id="5"/>
          <p:cNvGrpSpPr/>
          <p:nvPr/>
        </p:nvGrpSpPr>
        <p:grpSpPr>
          <a:xfrm rot="0">
            <a:off x="2020003" y="1914986"/>
            <a:ext cx="6457027" cy="64570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3B6"/>
            </a:solidFill>
          </p:spPr>
        </p:sp>
        <p:sp>
          <p:nvSpPr>
            <p:cNvPr name="TextBox 7" id="7"/>
            <p:cNvSpPr txBox="true"/>
            <p:nvPr/>
          </p:nvSpPr>
          <p:spPr>
            <a:xfrm>
              <a:off x="76200" y="95250"/>
              <a:ext cx="660400" cy="641350"/>
            </a:xfrm>
            <a:prstGeom prst="rect">
              <a:avLst/>
            </a:prstGeom>
          </p:spPr>
          <p:txBody>
            <a:bodyPr anchor="ctr" rtlCol="false" tIns="54458" lIns="54458" bIns="54458" rIns="54458"/>
            <a:lstStyle/>
            <a:p>
              <a:pPr algn="ctr">
                <a:lnSpc>
                  <a:spcPts val="1942"/>
                </a:lnSpc>
              </a:pPr>
            </a:p>
          </p:txBody>
        </p:sp>
      </p:grpSp>
      <p:grpSp>
        <p:nvGrpSpPr>
          <p:cNvPr name="Group 8" id="8"/>
          <p:cNvGrpSpPr/>
          <p:nvPr/>
        </p:nvGrpSpPr>
        <p:grpSpPr>
          <a:xfrm rot="0">
            <a:off x="2223631" y="2118627"/>
            <a:ext cx="6049771" cy="6049747"/>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t="0" r="-25046" b="0"/>
              </a:stretch>
            </a:blipFill>
          </p:spPr>
        </p:sp>
      </p:grpSp>
      <p:sp>
        <p:nvSpPr>
          <p:cNvPr name="Freeform 10" id="10"/>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293403" y="305129"/>
            <a:ext cx="6714615" cy="621010"/>
            <a:chOff x="0" y="0"/>
            <a:chExt cx="8952820" cy="828013"/>
          </a:xfrm>
        </p:grpSpPr>
        <p:sp>
          <p:nvSpPr>
            <p:cNvPr name="Freeform 12" id="12"/>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5"/>
              <a:stretch>
                <a:fillRect l="0" t="0" r="0" b="0"/>
              </a:stretch>
            </a:blipFill>
          </p:spPr>
        </p:sp>
        <p:sp>
          <p:nvSpPr>
            <p:cNvPr name="TextBox 13" id="13"/>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Freeform 14" id="14"/>
          <p:cNvSpPr/>
          <p:nvPr/>
        </p:nvSpPr>
        <p:spPr>
          <a:xfrm flipH="false" flipV="false" rot="0">
            <a:off x="9597128" y="3378607"/>
            <a:ext cx="546632" cy="760532"/>
          </a:xfrm>
          <a:custGeom>
            <a:avLst/>
            <a:gdLst/>
            <a:ahLst/>
            <a:cxnLst/>
            <a:rect r="r" b="b" t="t" l="l"/>
            <a:pathLst>
              <a:path h="760532" w="546632">
                <a:moveTo>
                  <a:pt x="0" y="0"/>
                </a:moveTo>
                <a:lnTo>
                  <a:pt x="546632" y="0"/>
                </a:lnTo>
                <a:lnTo>
                  <a:pt x="546632" y="760532"/>
                </a:lnTo>
                <a:lnTo>
                  <a:pt x="0" y="7605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9980601" y="2198119"/>
            <a:ext cx="6211164" cy="666750"/>
          </a:xfrm>
          <a:prstGeom prst="rect">
            <a:avLst/>
          </a:prstGeom>
        </p:spPr>
        <p:txBody>
          <a:bodyPr anchor="t" rtlCol="false" tIns="0" lIns="0" bIns="0" rIns="0">
            <a:spAutoFit/>
          </a:bodyPr>
          <a:lstStyle/>
          <a:p>
            <a:pPr>
              <a:lnSpc>
                <a:spcPts val="4500"/>
              </a:lnSpc>
            </a:pPr>
            <a:r>
              <a:rPr lang="en-US" sz="5000">
                <a:solidFill>
                  <a:srgbClr val="0173B6"/>
                </a:solidFill>
                <a:latin typeface="Poppins Bold"/>
              </a:rPr>
              <a:t>DESKRIPSI PROYEK</a:t>
            </a:r>
          </a:p>
        </p:txBody>
      </p:sp>
      <p:sp>
        <p:nvSpPr>
          <p:cNvPr name="TextBox 16" id="16"/>
          <p:cNvSpPr txBox="true"/>
          <p:nvPr/>
        </p:nvSpPr>
        <p:spPr>
          <a:xfrm rot="0">
            <a:off x="9597128" y="4567153"/>
            <a:ext cx="7662172" cy="478472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Sistem pendeteksi kebocoran gas adalah sistem elektronik yang dirancang untuk mendeteksi dan memberi peringatan tentang kebocoran gas. Sistem ini menggunakan mikrokontroller AVR Arduino Nano dan sensor gas MQ-2 untuk mendeteksi keberadaan gas berbahaya, seperti LPG, metana, dan karbon monoksida. Jika kebocoran gas terdeteksi, sistem akan mengaktifkan alarm untuk memperingatkan pengguna jika terjadi kebocoran gas. Pada alat ini tersimpan file audio yang isinya yaitu rekaman audio peringatan yang sudah kita format menggunakan software audacity. Format settingnya yaitu format raw 8 bit, 1 channel mono, dan sampling rate 8kHz yang mana format format ini sudah disetting pada software Audacity. </a:t>
            </a:r>
          </a:p>
        </p:txBody>
      </p:sp>
      <p:sp>
        <p:nvSpPr>
          <p:cNvPr name="TextBox 17" id="17"/>
          <p:cNvSpPr txBox="true"/>
          <p:nvPr/>
        </p:nvSpPr>
        <p:spPr>
          <a:xfrm rot="0">
            <a:off x="10336217" y="3598536"/>
            <a:ext cx="3091997" cy="349250"/>
          </a:xfrm>
          <a:prstGeom prst="rect">
            <a:avLst/>
          </a:prstGeom>
        </p:spPr>
        <p:txBody>
          <a:bodyPr anchor="t" rtlCol="false" tIns="0" lIns="0" bIns="0" rIns="0">
            <a:spAutoFit/>
          </a:bodyPr>
          <a:lstStyle/>
          <a:p>
            <a:pPr>
              <a:lnSpc>
                <a:spcPts val="2499"/>
              </a:lnSpc>
            </a:pPr>
            <a:r>
              <a:rPr lang="en-US" sz="2499">
                <a:solidFill>
                  <a:srgbClr val="242424"/>
                </a:solidFill>
                <a:latin typeface="Poppins Bold"/>
              </a:rPr>
              <a:t>Deskripsi Proyek</a:t>
            </a:r>
          </a:p>
        </p:txBody>
      </p:sp>
      <p:sp>
        <p:nvSpPr>
          <p:cNvPr name="TextBox 18" id="18"/>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8" tooltip="https://www.linkedin.com/in/ahmadhanif114/"/>
              </a:rPr>
              <a:t>www.linkedin.com/in/ahmadhanif114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3403" y="305129"/>
            <a:ext cx="6714615" cy="621010"/>
            <a:chOff x="0" y="0"/>
            <a:chExt cx="8952820" cy="828013"/>
          </a:xfrm>
        </p:grpSpPr>
        <p:sp>
          <p:nvSpPr>
            <p:cNvPr name="Freeform 4" id="4"/>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4"/>
              <a:stretch>
                <a:fillRect l="0" t="0" r="0" b="0"/>
              </a:stretch>
            </a:blipFill>
          </p:spPr>
        </p:sp>
        <p:sp>
          <p:nvSpPr>
            <p:cNvPr name="TextBox 5" id="5"/>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Freeform 6" id="6"/>
          <p:cNvSpPr/>
          <p:nvPr/>
        </p:nvSpPr>
        <p:spPr>
          <a:xfrm flipH="false" flipV="false" rot="0">
            <a:off x="865912" y="3759910"/>
            <a:ext cx="8278088" cy="4656424"/>
          </a:xfrm>
          <a:custGeom>
            <a:avLst/>
            <a:gdLst/>
            <a:ahLst/>
            <a:cxnLst/>
            <a:rect r="r" b="b" t="t" l="l"/>
            <a:pathLst>
              <a:path h="4656424" w="8278088">
                <a:moveTo>
                  <a:pt x="0" y="0"/>
                </a:moveTo>
                <a:lnTo>
                  <a:pt x="8278088" y="0"/>
                </a:lnTo>
                <a:lnTo>
                  <a:pt x="8278088" y="4656424"/>
                </a:lnTo>
                <a:lnTo>
                  <a:pt x="0" y="4656424"/>
                </a:lnTo>
                <a:lnTo>
                  <a:pt x="0" y="0"/>
                </a:lnTo>
                <a:close/>
              </a:path>
            </a:pathLst>
          </a:custGeom>
          <a:blipFill>
            <a:blip r:embed="rId5"/>
            <a:stretch>
              <a:fillRect l="0" t="0" r="0" b="0"/>
            </a:stretch>
          </a:blipFill>
        </p:spPr>
      </p:sp>
      <p:sp>
        <p:nvSpPr>
          <p:cNvPr name="TextBox 7" id="7"/>
          <p:cNvSpPr txBox="true"/>
          <p:nvPr/>
        </p:nvSpPr>
        <p:spPr>
          <a:xfrm rot="0">
            <a:off x="9980601" y="2198119"/>
            <a:ext cx="6752585" cy="666750"/>
          </a:xfrm>
          <a:prstGeom prst="rect">
            <a:avLst/>
          </a:prstGeom>
        </p:spPr>
        <p:txBody>
          <a:bodyPr anchor="t" rtlCol="false" tIns="0" lIns="0" bIns="0" rIns="0">
            <a:spAutoFit/>
          </a:bodyPr>
          <a:lstStyle/>
          <a:p>
            <a:pPr>
              <a:lnSpc>
                <a:spcPts val="4500"/>
              </a:lnSpc>
            </a:pPr>
            <a:r>
              <a:rPr lang="en-US" sz="5000">
                <a:solidFill>
                  <a:srgbClr val="0173B6"/>
                </a:solidFill>
                <a:latin typeface="Poppins Bold"/>
              </a:rPr>
              <a:t>RANCANGAN SISTEM</a:t>
            </a:r>
          </a:p>
        </p:txBody>
      </p:sp>
      <p:sp>
        <p:nvSpPr>
          <p:cNvPr name="TextBox 8" id="8"/>
          <p:cNvSpPr txBox="true"/>
          <p:nvPr/>
        </p:nvSpPr>
        <p:spPr>
          <a:xfrm rot="0">
            <a:off x="9597128" y="4567153"/>
            <a:ext cx="7662172" cy="318452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Pada diagram sistem sederhana disamping ada beberapa alat dan bahayan yang dibutuhkan yaitu;</a:t>
            </a:r>
          </a:p>
          <a:p>
            <a:pPr algn="just" marL="431799" indent="-215899" lvl="1">
              <a:lnSpc>
                <a:spcPts val="3199"/>
              </a:lnSpc>
              <a:buAutoNum type="arabicPeriod" startAt="1"/>
            </a:pPr>
            <a:r>
              <a:rPr lang="en-US" sz="1999">
                <a:solidFill>
                  <a:srgbClr val="727272"/>
                </a:solidFill>
                <a:latin typeface="Roboto"/>
              </a:rPr>
              <a:t>Mikrikontroller AVR Arduino Nano</a:t>
            </a:r>
          </a:p>
          <a:p>
            <a:pPr algn="just" marL="431799" indent="-215899" lvl="1">
              <a:lnSpc>
                <a:spcPts val="3199"/>
              </a:lnSpc>
              <a:buAutoNum type="arabicPeriod" startAt="1"/>
            </a:pPr>
            <a:r>
              <a:rPr lang="en-US" sz="1999">
                <a:solidFill>
                  <a:srgbClr val="727272"/>
                </a:solidFill>
                <a:latin typeface="Roboto"/>
              </a:rPr>
              <a:t>Sensor Gas MQ-2</a:t>
            </a:r>
          </a:p>
          <a:p>
            <a:pPr algn="just" marL="431799" indent="-215899" lvl="1">
              <a:lnSpc>
                <a:spcPts val="3199"/>
              </a:lnSpc>
              <a:buAutoNum type="arabicPeriod" startAt="1"/>
            </a:pPr>
            <a:r>
              <a:rPr lang="en-US" sz="1999">
                <a:solidFill>
                  <a:srgbClr val="727272"/>
                </a:solidFill>
                <a:latin typeface="Roboto"/>
              </a:rPr>
              <a:t>Speaker</a:t>
            </a:r>
          </a:p>
          <a:p>
            <a:pPr algn="just" marL="431799" indent="-215899" lvl="1">
              <a:lnSpc>
                <a:spcPts val="3199"/>
              </a:lnSpc>
              <a:buAutoNum type="arabicPeriod" startAt="1"/>
            </a:pPr>
            <a:r>
              <a:rPr lang="en-US" sz="1999">
                <a:solidFill>
                  <a:srgbClr val="727272"/>
                </a:solidFill>
                <a:latin typeface="Roboto"/>
              </a:rPr>
              <a:t>LED</a:t>
            </a:r>
          </a:p>
          <a:p>
            <a:pPr algn="just" marL="431799" indent="-215899" lvl="1">
              <a:lnSpc>
                <a:spcPts val="3199"/>
              </a:lnSpc>
              <a:buAutoNum type="arabicPeriod" startAt="1"/>
            </a:pPr>
            <a:r>
              <a:rPr lang="en-US" sz="1999">
                <a:solidFill>
                  <a:srgbClr val="727272"/>
                </a:solidFill>
                <a:latin typeface="Roboto"/>
              </a:rPr>
              <a:t>Push Button</a:t>
            </a:r>
          </a:p>
          <a:p>
            <a:pPr algn="just" marL="431799" indent="-215899" lvl="1">
              <a:lnSpc>
                <a:spcPts val="3199"/>
              </a:lnSpc>
              <a:buAutoNum type="arabicPeriod" startAt="1"/>
            </a:pPr>
            <a:r>
              <a:rPr lang="en-US" sz="1999">
                <a:solidFill>
                  <a:srgbClr val="727272"/>
                </a:solidFill>
                <a:latin typeface="Roboto"/>
              </a:rPr>
              <a:t>Audio Amplifier / dengan Transistor Sederhana</a:t>
            </a:r>
          </a:p>
        </p:txBody>
      </p:sp>
      <p:sp>
        <p:nvSpPr>
          <p:cNvPr name="TextBox 9" id="9"/>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6" tooltip="https://www.linkedin.com/in/ahmadhanif114/"/>
              </a:rPr>
              <a:t>www.linkedin.com/in/ahmadhanif114</a:t>
            </a:r>
          </a:p>
        </p:txBody>
      </p:sp>
      <p:sp>
        <p:nvSpPr>
          <p:cNvPr name="TextBox 10" id="10"/>
          <p:cNvSpPr txBox="true"/>
          <p:nvPr/>
        </p:nvSpPr>
        <p:spPr>
          <a:xfrm rot="0">
            <a:off x="2433939" y="2893444"/>
            <a:ext cx="5192711" cy="349250"/>
          </a:xfrm>
          <a:prstGeom prst="rect">
            <a:avLst/>
          </a:prstGeom>
        </p:spPr>
        <p:txBody>
          <a:bodyPr anchor="t" rtlCol="false" tIns="0" lIns="0" bIns="0" rIns="0">
            <a:spAutoFit/>
          </a:bodyPr>
          <a:lstStyle/>
          <a:p>
            <a:pPr>
              <a:lnSpc>
                <a:spcPts val="2499"/>
              </a:lnSpc>
            </a:pPr>
            <a:r>
              <a:rPr lang="en-US" sz="2499">
                <a:solidFill>
                  <a:srgbClr val="242424"/>
                </a:solidFill>
                <a:latin typeface="Poppins Bold"/>
              </a:rPr>
              <a:t>Diagram Sistem Sederhana</a:t>
            </a:r>
          </a:p>
        </p:txBody>
      </p:sp>
      <p:grpSp>
        <p:nvGrpSpPr>
          <p:cNvPr name="Group 11" id="11"/>
          <p:cNvGrpSpPr/>
          <p:nvPr/>
        </p:nvGrpSpPr>
        <p:grpSpPr>
          <a:xfrm rot="0">
            <a:off x="9597128" y="3451362"/>
            <a:ext cx="6074177" cy="615022"/>
            <a:chOff x="0" y="0"/>
            <a:chExt cx="8098902" cy="820030"/>
          </a:xfrm>
        </p:grpSpPr>
        <p:sp>
          <p:nvSpPr>
            <p:cNvPr name="Freeform 12" id="12"/>
            <p:cNvSpPr/>
            <p:nvPr/>
          </p:nvSpPr>
          <p:spPr>
            <a:xfrm flipH="false" flipV="false" rot="0">
              <a:off x="0" y="0"/>
              <a:ext cx="817980" cy="820030"/>
            </a:xfrm>
            <a:custGeom>
              <a:avLst/>
              <a:gdLst/>
              <a:ahLst/>
              <a:cxnLst/>
              <a:rect r="r" b="b" t="t" l="l"/>
              <a:pathLst>
                <a:path h="820030" w="817980">
                  <a:moveTo>
                    <a:pt x="0" y="0"/>
                  </a:moveTo>
                  <a:lnTo>
                    <a:pt x="817980" y="0"/>
                  </a:lnTo>
                  <a:lnTo>
                    <a:pt x="817980" y="820030"/>
                  </a:lnTo>
                  <a:lnTo>
                    <a:pt x="0" y="8200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175288" y="186707"/>
              <a:ext cx="6923614" cy="475192"/>
            </a:xfrm>
            <a:prstGeom prst="rect">
              <a:avLst/>
            </a:prstGeom>
          </p:spPr>
          <p:txBody>
            <a:bodyPr anchor="t" rtlCol="false" tIns="0" lIns="0" bIns="0" rIns="0">
              <a:spAutoFit/>
            </a:bodyPr>
            <a:lstStyle/>
            <a:p>
              <a:pPr>
                <a:lnSpc>
                  <a:spcPts val="2499"/>
                </a:lnSpc>
              </a:pPr>
              <a:r>
                <a:rPr lang="en-US" sz="2499">
                  <a:solidFill>
                    <a:srgbClr val="242424"/>
                  </a:solidFill>
                  <a:latin typeface="Poppins Bold"/>
                </a:rPr>
                <a:t>Perancangan Perangkat Lunak</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3403" y="305129"/>
            <a:ext cx="6714615" cy="621010"/>
            <a:chOff x="0" y="0"/>
            <a:chExt cx="8952820" cy="828013"/>
          </a:xfrm>
        </p:grpSpPr>
        <p:sp>
          <p:nvSpPr>
            <p:cNvPr name="Freeform 4" id="4"/>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4"/>
              <a:stretch>
                <a:fillRect l="0" t="0" r="0" b="0"/>
              </a:stretch>
            </a:blipFill>
          </p:spPr>
        </p:sp>
        <p:sp>
          <p:nvSpPr>
            <p:cNvPr name="TextBox 5" id="5"/>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Freeform 6" id="6"/>
          <p:cNvSpPr/>
          <p:nvPr/>
        </p:nvSpPr>
        <p:spPr>
          <a:xfrm flipH="false" flipV="false" rot="0">
            <a:off x="59675" y="3286008"/>
            <a:ext cx="9578026" cy="5387640"/>
          </a:xfrm>
          <a:custGeom>
            <a:avLst/>
            <a:gdLst/>
            <a:ahLst/>
            <a:cxnLst/>
            <a:rect r="r" b="b" t="t" l="l"/>
            <a:pathLst>
              <a:path h="5387640" w="9578026">
                <a:moveTo>
                  <a:pt x="0" y="0"/>
                </a:moveTo>
                <a:lnTo>
                  <a:pt x="9578026" y="0"/>
                </a:lnTo>
                <a:lnTo>
                  <a:pt x="9578026" y="5387639"/>
                </a:lnTo>
                <a:lnTo>
                  <a:pt x="0" y="5387639"/>
                </a:lnTo>
                <a:lnTo>
                  <a:pt x="0" y="0"/>
                </a:lnTo>
                <a:close/>
              </a:path>
            </a:pathLst>
          </a:custGeom>
          <a:blipFill>
            <a:blip r:embed="rId5"/>
            <a:stretch>
              <a:fillRect l="0" t="0" r="0" b="0"/>
            </a:stretch>
          </a:blipFill>
        </p:spPr>
      </p:sp>
      <p:sp>
        <p:nvSpPr>
          <p:cNvPr name="TextBox 7" id="7"/>
          <p:cNvSpPr txBox="true"/>
          <p:nvPr/>
        </p:nvSpPr>
        <p:spPr>
          <a:xfrm rot="0">
            <a:off x="9980601" y="2198119"/>
            <a:ext cx="6752585" cy="666750"/>
          </a:xfrm>
          <a:prstGeom prst="rect">
            <a:avLst/>
          </a:prstGeom>
        </p:spPr>
        <p:txBody>
          <a:bodyPr anchor="t" rtlCol="false" tIns="0" lIns="0" bIns="0" rIns="0">
            <a:spAutoFit/>
          </a:bodyPr>
          <a:lstStyle/>
          <a:p>
            <a:pPr>
              <a:lnSpc>
                <a:spcPts val="4500"/>
              </a:lnSpc>
            </a:pPr>
            <a:r>
              <a:rPr lang="en-US" sz="5000">
                <a:solidFill>
                  <a:srgbClr val="0173B6"/>
                </a:solidFill>
                <a:latin typeface="Poppins Bold"/>
              </a:rPr>
              <a:t>RANCANGAN SISTEM</a:t>
            </a:r>
          </a:p>
        </p:txBody>
      </p:sp>
      <p:sp>
        <p:nvSpPr>
          <p:cNvPr name="TextBox 8" id="8"/>
          <p:cNvSpPr txBox="true"/>
          <p:nvPr/>
        </p:nvSpPr>
        <p:spPr>
          <a:xfrm rot="0">
            <a:off x="9597128" y="4567153"/>
            <a:ext cx="7662172" cy="238442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Perancangan program sistem pendeteksi kebocoran gas ini terdiri dari beberapa tahapan. Proses pertama adalah pembuatan flowchart dari sistem pendeteksi kebocoran gas, kemudian program dibuat di software platform Arduino IDE menggunakan bahasa C. Kemudian program di upload ke mikrokontroler dari software Arduino IDE.</a:t>
            </a:r>
          </a:p>
        </p:txBody>
      </p:sp>
      <p:sp>
        <p:nvSpPr>
          <p:cNvPr name="TextBox 9" id="9"/>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6" tooltip="https://www.linkedin.com/in/ahmadhanif114/"/>
              </a:rPr>
              <a:t>www.linkedin.com/in/ahmadhanif114</a:t>
            </a:r>
          </a:p>
        </p:txBody>
      </p:sp>
      <p:sp>
        <p:nvSpPr>
          <p:cNvPr name="TextBox 10" id="10"/>
          <p:cNvSpPr txBox="true"/>
          <p:nvPr/>
        </p:nvSpPr>
        <p:spPr>
          <a:xfrm rot="0">
            <a:off x="3451811" y="2704532"/>
            <a:ext cx="3156968" cy="349250"/>
          </a:xfrm>
          <a:prstGeom prst="rect">
            <a:avLst/>
          </a:prstGeom>
        </p:spPr>
        <p:txBody>
          <a:bodyPr anchor="t" rtlCol="false" tIns="0" lIns="0" bIns="0" rIns="0">
            <a:spAutoFit/>
          </a:bodyPr>
          <a:lstStyle/>
          <a:p>
            <a:pPr algn="ctr">
              <a:lnSpc>
                <a:spcPts val="2499"/>
              </a:lnSpc>
            </a:pPr>
            <a:r>
              <a:rPr lang="en-US" sz="2499">
                <a:solidFill>
                  <a:srgbClr val="242424"/>
                </a:solidFill>
                <a:latin typeface="Poppins Bold"/>
              </a:rPr>
              <a:t>Flow Chart Sistem</a:t>
            </a:r>
          </a:p>
        </p:txBody>
      </p:sp>
      <p:sp>
        <p:nvSpPr>
          <p:cNvPr name="Freeform 11" id="11"/>
          <p:cNvSpPr/>
          <p:nvPr/>
        </p:nvSpPr>
        <p:spPr>
          <a:xfrm flipH="false" flipV="false" rot="0">
            <a:off x="9597128" y="3451362"/>
            <a:ext cx="613485" cy="615022"/>
          </a:xfrm>
          <a:custGeom>
            <a:avLst/>
            <a:gdLst/>
            <a:ahLst/>
            <a:cxnLst/>
            <a:rect r="r" b="b" t="t" l="l"/>
            <a:pathLst>
              <a:path h="615022" w="613485">
                <a:moveTo>
                  <a:pt x="0" y="0"/>
                </a:moveTo>
                <a:lnTo>
                  <a:pt x="613484" y="0"/>
                </a:lnTo>
                <a:lnTo>
                  <a:pt x="613484" y="615022"/>
                </a:lnTo>
                <a:lnTo>
                  <a:pt x="0" y="6150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478594" y="3598536"/>
            <a:ext cx="5192711" cy="349250"/>
          </a:xfrm>
          <a:prstGeom prst="rect">
            <a:avLst/>
          </a:prstGeom>
        </p:spPr>
        <p:txBody>
          <a:bodyPr anchor="t" rtlCol="false" tIns="0" lIns="0" bIns="0" rIns="0">
            <a:spAutoFit/>
          </a:bodyPr>
          <a:lstStyle/>
          <a:p>
            <a:pPr>
              <a:lnSpc>
                <a:spcPts val="2499"/>
              </a:lnSpc>
            </a:pPr>
            <a:r>
              <a:rPr lang="en-US" sz="2499">
                <a:solidFill>
                  <a:srgbClr val="242424"/>
                </a:solidFill>
                <a:latin typeface="Poppins Bold"/>
              </a:rPr>
              <a:t>Perancangan Perangkat Lunak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3403" y="305129"/>
            <a:ext cx="6714615" cy="621010"/>
            <a:chOff x="0" y="0"/>
            <a:chExt cx="8952820" cy="828013"/>
          </a:xfrm>
        </p:grpSpPr>
        <p:sp>
          <p:nvSpPr>
            <p:cNvPr name="Freeform 4" id="4"/>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4"/>
              <a:stretch>
                <a:fillRect l="0" t="0" r="0" b="0"/>
              </a:stretch>
            </a:blipFill>
          </p:spPr>
        </p:sp>
        <p:sp>
          <p:nvSpPr>
            <p:cNvPr name="TextBox 5" id="5"/>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Freeform 6" id="6"/>
          <p:cNvSpPr/>
          <p:nvPr/>
        </p:nvSpPr>
        <p:spPr>
          <a:xfrm flipH="false" flipV="false" rot="0">
            <a:off x="1649683" y="2626217"/>
            <a:ext cx="6761224" cy="5814212"/>
          </a:xfrm>
          <a:custGeom>
            <a:avLst/>
            <a:gdLst/>
            <a:ahLst/>
            <a:cxnLst/>
            <a:rect r="r" b="b" t="t" l="l"/>
            <a:pathLst>
              <a:path h="5814212" w="6761224">
                <a:moveTo>
                  <a:pt x="0" y="0"/>
                </a:moveTo>
                <a:lnTo>
                  <a:pt x="6761224" y="0"/>
                </a:lnTo>
                <a:lnTo>
                  <a:pt x="6761224" y="5814212"/>
                </a:lnTo>
                <a:lnTo>
                  <a:pt x="0" y="5814212"/>
                </a:lnTo>
                <a:lnTo>
                  <a:pt x="0" y="0"/>
                </a:lnTo>
                <a:close/>
              </a:path>
            </a:pathLst>
          </a:custGeom>
          <a:blipFill>
            <a:blip r:embed="rId5"/>
            <a:stretch>
              <a:fillRect l="0" t="0" r="0" b="0"/>
            </a:stretch>
          </a:blipFill>
        </p:spPr>
      </p:sp>
      <p:sp>
        <p:nvSpPr>
          <p:cNvPr name="TextBox 7" id="7"/>
          <p:cNvSpPr txBox="true"/>
          <p:nvPr/>
        </p:nvSpPr>
        <p:spPr>
          <a:xfrm rot="0">
            <a:off x="9980601" y="2198119"/>
            <a:ext cx="6752585" cy="666750"/>
          </a:xfrm>
          <a:prstGeom prst="rect">
            <a:avLst/>
          </a:prstGeom>
        </p:spPr>
        <p:txBody>
          <a:bodyPr anchor="t" rtlCol="false" tIns="0" lIns="0" bIns="0" rIns="0">
            <a:spAutoFit/>
          </a:bodyPr>
          <a:lstStyle/>
          <a:p>
            <a:pPr>
              <a:lnSpc>
                <a:spcPts val="4500"/>
              </a:lnSpc>
            </a:pPr>
            <a:r>
              <a:rPr lang="en-US" sz="5000">
                <a:solidFill>
                  <a:srgbClr val="0173B6"/>
                </a:solidFill>
                <a:latin typeface="Poppins Bold"/>
              </a:rPr>
              <a:t>RANCANGAN SISTEM</a:t>
            </a:r>
          </a:p>
        </p:txBody>
      </p:sp>
      <p:sp>
        <p:nvSpPr>
          <p:cNvPr name="TextBox 8" id="8"/>
          <p:cNvSpPr txBox="true"/>
          <p:nvPr/>
        </p:nvSpPr>
        <p:spPr>
          <a:xfrm rot="0">
            <a:off x="9597128" y="4567153"/>
            <a:ext cx="7662172" cy="238442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Pada software Audacity kita bisa mensetting format audio seperti format file output, pemilihan channel mono dan stereo, sampling rate mulai dari 8000Hz - 38400Hz , dan encoding raw audio mulai dari 8bit - 64bit. Pengaturan format ini disesuaikan sesuai kebutuhan dan biasanya digunakan untuk  memperkecil ukuran file audio.</a:t>
            </a:r>
          </a:p>
        </p:txBody>
      </p:sp>
      <p:grpSp>
        <p:nvGrpSpPr>
          <p:cNvPr name="Group 9" id="9"/>
          <p:cNvGrpSpPr/>
          <p:nvPr/>
        </p:nvGrpSpPr>
        <p:grpSpPr>
          <a:xfrm rot="0">
            <a:off x="9597128" y="3451362"/>
            <a:ext cx="6074177" cy="615022"/>
            <a:chOff x="0" y="0"/>
            <a:chExt cx="8098902" cy="820030"/>
          </a:xfrm>
        </p:grpSpPr>
        <p:sp>
          <p:nvSpPr>
            <p:cNvPr name="Freeform 10" id="10"/>
            <p:cNvSpPr/>
            <p:nvPr/>
          </p:nvSpPr>
          <p:spPr>
            <a:xfrm flipH="false" flipV="false" rot="0">
              <a:off x="0" y="0"/>
              <a:ext cx="817980" cy="820030"/>
            </a:xfrm>
            <a:custGeom>
              <a:avLst/>
              <a:gdLst/>
              <a:ahLst/>
              <a:cxnLst/>
              <a:rect r="r" b="b" t="t" l="l"/>
              <a:pathLst>
                <a:path h="820030" w="817980">
                  <a:moveTo>
                    <a:pt x="0" y="0"/>
                  </a:moveTo>
                  <a:lnTo>
                    <a:pt x="817980" y="0"/>
                  </a:lnTo>
                  <a:lnTo>
                    <a:pt x="817980" y="820030"/>
                  </a:lnTo>
                  <a:lnTo>
                    <a:pt x="0" y="8200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175288" y="186707"/>
              <a:ext cx="6923614" cy="475192"/>
            </a:xfrm>
            <a:prstGeom prst="rect">
              <a:avLst/>
            </a:prstGeom>
          </p:spPr>
          <p:txBody>
            <a:bodyPr anchor="t" rtlCol="false" tIns="0" lIns="0" bIns="0" rIns="0">
              <a:spAutoFit/>
            </a:bodyPr>
            <a:lstStyle/>
            <a:p>
              <a:pPr>
                <a:lnSpc>
                  <a:spcPts val="2499"/>
                </a:lnSpc>
              </a:pPr>
              <a:r>
                <a:rPr lang="en-US" sz="2499">
                  <a:solidFill>
                    <a:srgbClr val="242424"/>
                  </a:solidFill>
                  <a:latin typeface="Poppins Bold"/>
                </a:rPr>
                <a:t>Perancangan Perangkat Lunak</a:t>
              </a:r>
            </a:p>
          </p:txBody>
        </p:sp>
      </p:grpSp>
      <p:sp>
        <p:nvSpPr>
          <p:cNvPr name="TextBox 12" id="12"/>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8" tooltip="https://www.linkedin.com/in/ahmadhanif114/"/>
              </a:rPr>
              <a:t>www.linkedin.com/in/ahmadhanif114</a:t>
            </a:r>
          </a:p>
        </p:txBody>
      </p:sp>
      <p:sp>
        <p:nvSpPr>
          <p:cNvPr name="TextBox 13" id="13"/>
          <p:cNvSpPr txBox="true"/>
          <p:nvPr/>
        </p:nvSpPr>
        <p:spPr>
          <a:xfrm rot="0">
            <a:off x="3451811" y="2134619"/>
            <a:ext cx="3156968" cy="349250"/>
          </a:xfrm>
          <a:prstGeom prst="rect">
            <a:avLst/>
          </a:prstGeom>
        </p:spPr>
        <p:txBody>
          <a:bodyPr anchor="t" rtlCol="false" tIns="0" lIns="0" bIns="0" rIns="0">
            <a:spAutoFit/>
          </a:bodyPr>
          <a:lstStyle/>
          <a:p>
            <a:pPr algn="ctr">
              <a:lnSpc>
                <a:spcPts val="2499"/>
              </a:lnSpc>
            </a:pPr>
            <a:r>
              <a:rPr lang="en-US" sz="2499">
                <a:solidFill>
                  <a:srgbClr val="242424"/>
                </a:solidFill>
                <a:latin typeface="Poppins Bold"/>
              </a:rPr>
              <a:t>Format Audio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264619"/>
            <a:ext cx="7923841" cy="2505915"/>
          </a:xfrm>
          <a:custGeom>
            <a:avLst/>
            <a:gdLst/>
            <a:ahLst/>
            <a:cxnLst/>
            <a:rect r="r" b="b" t="t" l="l"/>
            <a:pathLst>
              <a:path h="2505915" w="7923841">
                <a:moveTo>
                  <a:pt x="0" y="0"/>
                </a:moveTo>
                <a:lnTo>
                  <a:pt x="7923841" y="0"/>
                </a:lnTo>
                <a:lnTo>
                  <a:pt x="7923841" y="2505915"/>
                </a:lnTo>
                <a:lnTo>
                  <a:pt x="0" y="2505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68374" y="6320400"/>
            <a:ext cx="7923841" cy="2505915"/>
          </a:xfrm>
          <a:custGeom>
            <a:avLst/>
            <a:gdLst/>
            <a:ahLst/>
            <a:cxnLst/>
            <a:rect r="r" b="b" t="t" l="l"/>
            <a:pathLst>
              <a:path h="2505915" w="7923841">
                <a:moveTo>
                  <a:pt x="0" y="0"/>
                </a:moveTo>
                <a:lnTo>
                  <a:pt x="7923841" y="0"/>
                </a:lnTo>
                <a:lnTo>
                  <a:pt x="7923841" y="2505915"/>
                </a:lnTo>
                <a:lnTo>
                  <a:pt x="0" y="2505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35459" y="3264619"/>
            <a:ext cx="7923841" cy="2505915"/>
          </a:xfrm>
          <a:custGeom>
            <a:avLst/>
            <a:gdLst/>
            <a:ahLst/>
            <a:cxnLst/>
            <a:rect r="r" b="b" t="t" l="l"/>
            <a:pathLst>
              <a:path h="2505915" w="7923841">
                <a:moveTo>
                  <a:pt x="0" y="0"/>
                </a:moveTo>
                <a:lnTo>
                  <a:pt x="7923841" y="0"/>
                </a:lnTo>
                <a:lnTo>
                  <a:pt x="7923841" y="2505915"/>
                </a:lnTo>
                <a:lnTo>
                  <a:pt x="0" y="2505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335459" y="6362229"/>
            <a:ext cx="7923841" cy="2505915"/>
          </a:xfrm>
          <a:custGeom>
            <a:avLst/>
            <a:gdLst/>
            <a:ahLst/>
            <a:cxnLst/>
            <a:rect r="r" b="b" t="t" l="l"/>
            <a:pathLst>
              <a:path h="2505915" w="7923841">
                <a:moveTo>
                  <a:pt x="0" y="0"/>
                </a:moveTo>
                <a:lnTo>
                  <a:pt x="7923841" y="0"/>
                </a:lnTo>
                <a:lnTo>
                  <a:pt x="7923841" y="2505915"/>
                </a:lnTo>
                <a:lnTo>
                  <a:pt x="0" y="2505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93403" y="305129"/>
            <a:ext cx="6714615" cy="621010"/>
            <a:chOff x="0" y="0"/>
            <a:chExt cx="8952820" cy="828013"/>
          </a:xfrm>
        </p:grpSpPr>
        <p:sp>
          <p:nvSpPr>
            <p:cNvPr name="Freeform 8" id="8"/>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6"/>
              <a:stretch>
                <a:fillRect l="0" t="0" r="0" b="0"/>
              </a:stretch>
            </a:blipFill>
          </p:spPr>
        </p:sp>
        <p:sp>
          <p:nvSpPr>
            <p:cNvPr name="TextBox 9" id="9"/>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Freeform 10" id="10"/>
          <p:cNvSpPr/>
          <p:nvPr/>
        </p:nvSpPr>
        <p:spPr>
          <a:xfrm flipH="false" flipV="false" rot="0">
            <a:off x="1591769" y="3688982"/>
            <a:ext cx="1343122" cy="1575510"/>
          </a:xfrm>
          <a:custGeom>
            <a:avLst/>
            <a:gdLst/>
            <a:ahLst/>
            <a:cxnLst/>
            <a:rect r="r" b="b" t="t" l="l"/>
            <a:pathLst>
              <a:path h="1575510" w="1343122">
                <a:moveTo>
                  <a:pt x="0" y="0"/>
                </a:moveTo>
                <a:lnTo>
                  <a:pt x="1343122" y="0"/>
                </a:lnTo>
                <a:lnTo>
                  <a:pt x="1343122" y="1575510"/>
                </a:lnTo>
                <a:lnTo>
                  <a:pt x="0" y="15755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0">
            <a:off x="9920381" y="3652948"/>
            <a:ext cx="1226788" cy="1611544"/>
          </a:xfrm>
          <a:custGeom>
            <a:avLst/>
            <a:gdLst/>
            <a:ahLst/>
            <a:cxnLst/>
            <a:rect r="r" b="b" t="t" l="l"/>
            <a:pathLst>
              <a:path h="1611544" w="1226788">
                <a:moveTo>
                  <a:pt x="0" y="0"/>
                </a:moveTo>
                <a:lnTo>
                  <a:pt x="1226788" y="0"/>
                </a:lnTo>
                <a:lnTo>
                  <a:pt x="1226788" y="1611544"/>
                </a:lnTo>
                <a:lnTo>
                  <a:pt x="0" y="16115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0084567" y="6740659"/>
            <a:ext cx="938090" cy="1620891"/>
          </a:xfrm>
          <a:custGeom>
            <a:avLst/>
            <a:gdLst/>
            <a:ahLst/>
            <a:cxnLst/>
            <a:rect r="r" b="b" t="t" l="l"/>
            <a:pathLst>
              <a:path h="1620891" w="938090">
                <a:moveTo>
                  <a:pt x="0" y="0"/>
                </a:moveTo>
                <a:lnTo>
                  <a:pt x="938091" y="0"/>
                </a:lnTo>
                <a:lnTo>
                  <a:pt x="938091" y="1620890"/>
                </a:lnTo>
                <a:lnTo>
                  <a:pt x="0" y="16208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591769" y="6818356"/>
            <a:ext cx="1465496" cy="1465496"/>
          </a:xfrm>
          <a:custGeom>
            <a:avLst/>
            <a:gdLst/>
            <a:ahLst/>
            <a:cxnLst/>
            <a:rect r="r" b="b" t="t" l="l"/>
            <a:pathLst>
              <a:path h="1465496" w="1465496">
                <a:moveTo>
                  <a:pt x="0" y="0"/>
                </a:moveTo>
                <a:lnTo>
                  <a:pt x="1465496" y="0"/>
                </a:lnTo>
                <a:lnTo>
                  <a:pt x="1465496" y="1465496"/>
                </a:lnTo>
                <a:lnTo>
                  <a:pt x="0" y="146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3808251" y="4391012"/>
            <a:ext cx="4583823" cy="118427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Menggunakan timer mikrokontroler AVR untuk mengatur interval pengambilan data sensor gas</a:t>
            </a:r>
          </a:p>
        </p:txBody>
      </p:sp>
      <p:sp>
        <p:nvSpPr>
          <p:cNvPr name="TextBox 15" id="15"/>
          <p:cNvSpPr txBox="true"/>
          <p:nvPr/>
        </p:nvSpPr>
        <p:spPr>
          <a:xfrm rot="0">
            <a:off x="3808251" y="3926591"/>
            <a:ext cx="4583823" cy="349250"/>
          </a:xfrm>
          <a:prstGeom prst="rect">
            <a:avLst/>
          </a:prstGeom>
        </p:spPr>
        <p:txBody>
          <a:bodyPr anchor="t" rtlCol="false" tIns="0" lIns="0" bIns="0" rIns="0">
            <a:spAutoFit/>
          </a:bodyPr>
          <a:lstStyle/>
          <a:p>
            <a:pPr>
              <a:lnSpc>
                <a:spcPts val="2499"/>
              </a:lnSpc>
            </a:pPr>
            <a:r>
              <a:rPr lang="en-US" sz="2499">
                <a:solidFill>
                  <a:srgbClr val="0173B6"/>
                </a:solidFill>
                <a:latin typeface="Poppins Bold"/>
              </a:rPr>
              <a:t>Pengaturan Timer </a:t>
            </a:r>
          </a:p>
        </p:txBody>
      </p:sp>
      <p:sp>
        <p:nvSpPr>
          <p:cNvPr name="TextBox 16" id="16"/>
          <p:cNvSpPr txBox="true"/>
          <p:nvPr/>
        </p:nvSpPr>
        <p:spPr>
          <a:xfrm rot="0">
            <a:off x="3808251" y="7488622"/>
            <a:ext cx="4583823" cy="118427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menggunakan pustaka audio atau fungsi PWM untuk menghasilkan suara peringatan</a:t>
            </a:r>
          </a:p>
        </p:txBody>
      </p:sp>
      <p:sp>
        <p:nvSpPr>
          <p:cNvPr name="TextBox 17" id="17"/>
          <p:cNvSpPr txBox="true"/>
          <p:nvPr/>
        </p:nvSpPr>
        <p:spPr>
          <a:xfrm rot="0">
            <a:off x="3808251" y="7024201"/>
            <a:ext cx="4583823" cy="349250"/>
          </a:xfrm>
          <a:prstGeom prst="rect">
            <a:avLst/>
          </a:prstGeom>
        </p:spPr>
        <p:txBody>
          <a:bodyPr anchor="t" rtlCol="false" tIns="0" lIns="0" bIns="0" rIns="0">
            <a:spAutoFit/>
          </a:bodyPr>
          <a:lstStyle/>
          <a:p>
            <a:pPr>
              <a:lnSpc>
                <a:spcPts val="2499"/>
              </a:lnSpc>
            </a:pPr>
            <a:r>
              <a:rPr lang="en-US" sz="2499">
                <a:solidFill>
                  <a:srgbClr val="0173B6"/>
                </a:solidFill>
                <a:latin typeface="Poppins Bold"/>
              </a:rPr>
              <a:t>Pemrosesan Audio </a:t>
            </a:r>
          </a:p>
        </p:txBody>
      </p:sp>
      <p:sp>
        <p:nvSpPr>
          <p:cNvPr name="TextBox 18" id="18"/>
          <p:cNvSpPr txBox="true"/>
          <p:nvPr/>
        </p:nvSpPr>
        <p:spPr>
          <a:xfrm rot="0">
            <a:off x="12115009" y="4391012"/>
            <a:ext cx="4583823" cy="118427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Konfigurasikan pin sensor gas sebagai input dengan mengaktifkan interupti eksternal</a:t>
            </a:r>
          </a:p>
        </p:txBody>
      </p:sp>
      <p:sp>
        <p:nvSpPr>
          <p:cNvPr name="TextBox 19" id="19"/>
          <p:cNvSpPr txBox="true"/>
          <p:nvPr/>
        </p:nvSpPr>
        <p:spPr>
          <a:xfrm rot="0">
            <a:off x="12115009" y="3926591"/>
            <a:ext cx="4583823" cy="349250"/>
          </a:xfrm>
          <a:prstGeom prst="rect">
            <a:avLst/>
          </a:prstGeom>
        </p:spPr>
        <p:txBody>
          <a:bodyPr anchor="t" rtlCol="false" tIns="0" lIns="0" bIns="0" rIns="0">
            <a:spAutoFit/>
          </a:bodyPr>
          <a:lstStyle/>
          <a:p>
            <a:pPr>
              <a:lnSpc>
                <a:spcPts val="2499"/>
              </a:lnSpc>
            </a:pPr>
            <a:r>
              <a:rPr lang="en-US" sz="2499">
                <a:solidFill>
                  <a:srgbClr val="0173B6"/>
                </a:solidFill>
                <a:latin typeface="Poppins Bold"/>
              </a:rPr>
              <a:t>Pengaturan Pin Interrupt </a:t>
            </a:r>
          </a:p>
        </p:txBody>
      </p:sp>
      <p:sp>
        <p:nvSpPr>
          <p:cNvPr name="TextBox 20" id="20"/>
          <p:cNvSpPr txBox="true"/>
          <p:nvPr/>
        </p:nvSpPr>
        <p:spPr>
          <a:xfrm rot="0">
            <a:off x="12115009" y="7488622"/>
            <a:ext cx="4583823" cy="78422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Push Button ini bisa mematikan suara peringatan</a:t>
            </a:r>
          </a:p>
        </p:txBody>
      </p:sp>
      <p:sp>
        <p:nvSpPr>
          <p:cNvPr name="TextBox 21" id="21"/>
          <p:cNvSpPr txBox="true"/>
          <p:nvPr/>
        </p:nvSpPr>
        <p:spPr>
          <a:xfrm rot="0">
            <a:off x="12115009" y="7024201"/>
            <a:ext cx="4583823" cy="349250"/>
          </a:xfrm>
          <a:prstGeom prst="rect">
            <a:avLst/>
          </a:prstGeom>
        </p:spPr>
        <p:txBody>
          <a:bodyPr anchor="t" rtlCol="false" tIns="0" lIns="0" bIns="0" rIns="0">
            <a:spAutoFit/>
          </a:bodyPr>
          <a:lstStyle/>
          <a:p>
            <a:pPr>
              <a:lnSpc>
                <a:spcPts val="2499"/>
              </a:lnSpc>
            </a:pPr>
            <a:r>
              <a:rPr lang="en-US" sz="2499">
                <a:solidFill>
                  <a:srgbClr val="0173B6"/>
                </a:solidFill>
                <a:latin typeface="Poppins Bold"/>
              </a:rPr>
              <a:t>Tombol Push Button </a:t>
            </a:r>
          </a:p>
        </p:txBody>
      </p:sp>
      <p:sp>
        <p:nvSpPr>
          <p:cNvPr name="TextBox 22" id="22"/>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15" tooltip="https://www.linkedin.com/in/ahmadhanif114/"/>
              </a:rPr>
              <a:t>www.linkedin.com/in/ahmadhanif114</a:t>
            </a:r>
          </a:p>
        </p:txBody>
      </p:sp>
      <p:sp>
        <p:nvSpPr>
          <p:cNvPr name="TextBox 23" id="23"/>
          <p:cNvSpPr txBox="true"/>
          <p:nvPr/>
        </p:nvSpPr>
        <p:spPr>
          <a:xfrm rot="0">
            <a:off x="4787515" y="1651084"/>
            <a:ext cx="8712969" cy="870585"/>
          </a:xfrm>
          <a:prstGeom prst="rect">
            <a:avLst/>
          </a:prstGeom>
        </p:spPr>
        <p:txBody>
          <a:bodyPr anchor="t" rtlCol="false" tIns="0" lIns="0" bIns="0" rIns="0">
            <a:spAutoFit/>
          </a:bodyPr>
          <a:lstStyle/>
          <a:p>
            <a:pPr>
              <a:lnSpc>
                <a:spcPts val="5940"/>
              </a:lnSpc>
            </a:pPr>
            <a:r>
              <a:rPr lang="en-US" sz="6600">
                <a:solidFill>
                  <a:srgbClr val="0173B6"/>
                </a:solidFill>
                <a:latin typeface="Poppins Bold"/>
              </a:rPr>
              <a:t>IMPLEMENTASI ALAT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3403" y="305129"/>
            <a:ext cx="6714615" cy="621010"/>
            <a:chOff x="0" y="0"/>
            <a:chExt cx="8952820" cy="828013"/>
          </a:xfrm>
        </p:grpSpPr>
        <p:sp>
          <p:nvSpPr>
            <p:cNvPr name="Freeform 4" id="4"/>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4"/>
              <a:stretch>
                <a:fillRect l="0" t="0" r="0" b="0"/>
              </a:stretch>
            </a:blipFill>
          </p:spPr>
        </p:sp>
        <p:sp>
          <p:nvSpPr>
            <p:cNvPr name="TextBox 5" id="5"/>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Freeform 6" id="6"/>
          <p:cNvSpPr/>
          <p:nvPr/>
        </p:nvSpPr>
        <p:spPr>
          <a:xfrm flipH="false" flipV="false" rot="0">
            <a:off x="880432" y="2703390"/>
            <a:ext cx="8263568" cy="6197676"/>
          </a:xfrm>
          <a:custGeom>
            <a:avLst/>
            <a:gdLst/>
            <a:ahLst/>
            <a:cxnLst/>
            <a:rect r="r" b="b" t="t" l="l"/>
            <a:pathLst>
              <a:path h="6197676" w="8263568">
                <a:moveTo>
                  <a:pt x="0" y="0"/>
                </a:moveTo>
                <a:lnTo>
                  <a:pt x="8263568" y="0"/>
                </a:lnTo>
                <a:lnTo>
                  <a:pt x="8263568" y="6197676"/>
                </a:lnTo>
                <a:lnTo>
                  <a:pt x="0" y="6197676"/>
                </a:lnTo>
                <a:lnTo>
                  <a:pt x="0" y="0"/>
                </a:lnTo>
                <a:close/>
              </a:path>
            </a:pathLst>
          </a:custGeom>
          <a:blipFill>
            <a:blip r:embed="rId5"/>
            <a:stretch>
              <a:fillRect l="0" t="0" r="0" b="0"/>
            </a:stretch>
          </a:blipFill>
        </p:spPr>
      </p:sp>
      <p:sp>
        <p:nvSpPr>
          <p:cNvPr name="TextBox 7" id="7"/>
          <p:cNvSpPr txBox="true"/>
          <p:nvPr/>
        </p:nvSpPr>
        <p:spPr>
          <a:xfrm rot="0">
            <a:off x="9980601" y="2198119"/>
            <a:ext cx="6752585" cy="666750"/>
          </a:xfrm>
          <a:prstGeom prst="rect">
            <a:avLst/>
          </a:prstGeom>
        </p:spPr>
        <p:txBody>
          <a:bodyPr anchor="t" rtlCol="false" tIns="0" lIns="0" bIns="0" rIns="0">
            <a:spAutoFit/>
          </a:bodyPr>
          <a:lstStyle/>
          <a:p>
            <a:pPr>
              <a:lnSpc>
                <a:spcPts val="4500"/>
              </a:lnSpc>
            </a:pPr>
            <a:r>
              <a:rPr lang="en-US" sz="5000">
                <a:solidFill>
                  <a:srgbClr val="0173B6"/>
                </a:solidFill>
                <a:latin typeface="Poppins Bold"/>
              </a:rPr>
              <a:t>TIMELINE PROJECT</a:t>
            </a:r>
          </a:p>
        </p:txBody>
      </p:sp>
      <p:sp>
        <p:nvSpPr>
          <p:cNvPr name="TextBox 8" id="8"/>
          <p:cNvSpPr txBox="true"/>
          <p:nvPr/>
        </p:nvSpPr>
        <p:spPr>
          <a:xfrm rot="0">
            <a:off x="9597128" y="4567153"/>
            <a:ext cx="7662172" cy="358457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Pada tahap pelaksanaan ini terbagi beberapa tahapan yaitu;</a:t>
            </a:r>
          </a:p>
          <a:p>
            <a:pPr algn="just" marL="431799" indent="-215899" lvl="1">
              <a:lnSpc>
                <a:spcPts val="3199"/>
              </a:lnSpc>
              <a:buAutoNum type="arabicPeriod" startAt="1"/>
            </a:pPr>
            <a:r>
              <a:rPr lang="en-US" sz="1999">
                <a:solidFill>
                  <a:srgbClr val="727272"/>
                </a:solidFill>
                <a:latin typeface="Roboto"/>
              </a:rPr>
              <a:t>Studi Literatur</a:t>
            </a:r>
          </a:p>
          <a:p>
            <a:pPr algn="just" marL="431799" indent="-215899" lvl="1">
              <a:lnSpc>
                <a:spcPts val="3199"/>
              </a:lnSpc>
              <a:buAutoNum type="arabicPeriod" startAt="1"/>
            </a:pPr>
            <a:r>
              <a:rPr lang="en-US" sz="1999">
                <a:solidFill>
                  <a:srgbClr val="727272"/>
                </a:solidFill>
                <a:latin typeface="Roboto"/>
              </a:rPr>
              <a:t>Pengujian Sistem Pada Software</a:t>
            </a:r>
          </a:p>
          <a:p>
            <a:pPr algn="just" marL="431799" indent="-215899" lvl="1">
              <a:lnSpc>
                <a:spcPts val="3199"/>
              </a:lnSpc>
              <a:buAutoNum type="arabicPeriod" startAt="1"/>
            </a:pPr>
            <a:r>
              <a:rPr lang="en-US" sz="1999">
                <a:solidFill>
                  <a:srgbClr val="727272"/>
                </a:solidFill>
                <a:latin typeface="Roboto"/>
              </a:rPr>
              <a:t>Desain Skematik dan PCB Board</a:t>
            </a:r>
          </a:p>
          <a:p>
            <a:pPr algn="just" marL="431799" indent="-215899" lvl="1">
              <a:lnSpc>
                <a:spcPts val="3199"/>
              </a:lnSpc>
              <a:buAutoNum type="arabicPeriod" startAt="1"/>
            </a:pPr>
            <a:r>
              <a:rPr lang="en-US" sz="1999">
                <a:solidFill>
                  <a:srgbClr val="727272"/>
                </a:solidFill>
                <a:latin typeface="Roboto"/>
              </a:rPr>
              <a:t>Pembelian Hardware</a:t>
            </a:r>
          </a:p>
          <a:p>
            <a:pPr algn="just" marL="431799" indent="-215899" lvl="1">
              <a:lnSpc>
                <a:spcPts val="3199"/>
              </a:lnSpc>
              <a:buAutoNum type="arabicPeriod" startAt="1"/>
            </a:pPr>
            <a:r>
              <a:rPr lang="en-US" sz="1999">
                <a:solidFill>
                  <a:srgbClr val="727272"/>
                </a:solidFill>
                <a:latin typeface="Roboto"/>
              </a:rPr>
              <a:t>Proses Perakitan dan Soldering</a:t>
            </a:r>
          </a:p>
          <a:p>
            <a:pPr algn="just" marL="431799" indent="-215899" lvl="1">
              <a:lnSpc>
                <a:spcPts val="3199"/>
              </a:lnSpc>
              <a:buAutoNum type="arabicPeriod" startAt="1"/>
            </a:pPr>
            <a:r>
              <a:rPr lang="en-US" sz="1999">
                <a:solidFill>
                  <a:srgbClr val="727272"/>
                </a:solidFill>
                <a:latin typeface="Roboto"/>
              </a:rPr>
              <a:t>Proses Pemrograman Arduino</a:t>
            </a:r>
          </a:p>
          <a:p>
            <a:pPr algn="just" marL="431799" indent="-215899" lvl="1">
              <a:lnSpc>
                <a:spcPts val="3199"/>
              </a:lnSpc>
              <a:buAutoNum type="arabicPeriod" startAt="1"/>
            </a:pPr>
            <a:r>
              <a:rPr lang="en-US" sz="1999">
                <a:solidFill>
                  <a:srgbClr val="727272"/>
                </a:solidFill>
                <a:latin typeface="Roboto"/>
              </a:rPr>
              <a:t>Pengujian Alat</a:t>
            </a:r>
          </a:p>
          <a:p>
            <a:pPr algn="just" marL="431799" indent="-215899" lvl="1">
              <a:lnSpc>
                <a:spcPts val="3199"/>
              </a:lnSpc>
              <a:buAutoNum type="arabicPeriod" startAt="1"/>
            </a:pPr>
            <a:r>
              <a:rPr lang="en-US" sz="1999">
                <a:solidFill>
                  <a:srgbClr val="727272"/>
                </a:solidFill>
                <a:latin typeface="Roboto"/>
              </a:rPr>
              <a:t>Publikasi dan Pengajuan Paten</a:t>
            </a:r>
          </a:p>
        </p:txBody>
      </p:sp>
      <p:sp>
        <p:nvSpPr>
          <p:cNvPr name="TextBox 9" id="9"/>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6" tooltip="https://www.linkedin.com/in/ahmadhanif114/"/>
              </a:rPr>
              <a:t>www.linkedin.com/in/ahmadhanif114</a:t>
            </a:r>
          </a:p>
        </p:txBody>
      </p:sp>
      <p:sp>
        <p:nvSpPr>
          <p:cNvPr name="TextBox 10" id="10"/>
          <p:cNvSpPr txBox="true"/>
          <p:nvPr/>
        </p:nvSpPr>
        <p:spPr>
          <a:xfrm rot="0">
            <a:off x="3040331" y="2134619"/>
            <a:ext cx="3979928" cy="349250"/>
          </a:xfrm>
          <a:prstGeom prst="rect">
            <a:avLst/>
          </a:prstGeom>
        </p:spPr>
        <p:txBody>
          <a:bodyPr anchor="t" rtlCol="false" tIns="0" lIns="0" bIns="0" rIns="0">
            <a:spAutoFit/>
          </a:bodyPr>
          <a:lstStyle/>
          <a:p>
            <a:pPr algn="ctr">
              <a:lnSpc>
                <a:spcPts val="2499"/>
              </a:lnSpc>
            </a:pPr>
            <a:r>
              <a:rPr lang="en-US" sz="2499">
                <a:solidFill>
                  <a:srgbClr val="242424"/>
                </a:solidFill>
                <a:latin typeface="Poppins Bold"/>
              </a:rPr>
              <a:t>Road Map Pengerjaan</a:t>
            </a:r>
          </a:p>
        </p:txBody>
      </p:sp>
      <p:sp>
        <p:nvSpPr>
          <p:cNvPr name="Freeform 11" id="11"/>
          <p:cNvSpPr/>
          <p:nvPr/>
        </p:nvSpPr>
        <p:spPr>
          <a:xfrm flipH="false" flipV="false" rot="0">
            <a:off x="9597128" y="3531956"/>
            <a:ext cx="619755" cy="619755"/>
          </a:xfrm>
          <a:custGeom>
            <a:avLst/>
            <a:gdLst/>
            <a:ahLst/>
            <a:cxnLst/>
            <a:rect r="r" b="b" t="t" l="l"/>
            <a:pathLst>
              <a:path h="619755" w="619755">
                <a:moveTo>
                  <a:pt x="0" y="0"/>
                </a:moveTo>
                <a:lnTo>
                  <a:pt x="619755" y="0"/>
                </a:lnTo>
                <a:lnTo>
                  <a:pt x="619755" y="619755"/>
                </a:lnTo>
                <a:lnTo>
                  <a:pt x="0" y="6197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369763" y="3681496"/>
            <a:ext cx="6145612" cy="349250"/>
          </a:xfrm>
          <a:prstGeom prst="rect">
            <a:avLst/>
          </a:prstGeom>
        </p:spPr>
        <p:txBody>
          <a:bodyPr anchor="t" rtlCol="false" tIns="0" lIns="0" bIns="0" rIns="0">
            <a:spAutoFit/>
          </a:bodyPr>
          <a:lstStyle/>
          <a:p>
            <a:pPr>
              <a:lnSpc>
                <a:spcPts val="2499"/>
              </a:lnSpc>
            </a:pPr>
            <a:r>
              <a:rPr lang="en-US" sz="2499">
                <a:solidFill>
                  <a:srgbClr val="242424"/>
                </a:solidFill>
                <a:latin typeface="Poppins Bold"/>
              </a:rPr>
              <a:t>Tahap Pelaksanaan dan Pengerjaan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742750" y="0"/>
            <a:ext cx="3545250" cy="3531956"/>
          </a:xfrm>
          <a:custGeom>
            <a:avLst/>
            <a:gdLst/>
            <a:ahLst/>
            <a:cxnLst/>
            <a:rect r="r" b="b" t="t" l="l"/>
            <a:pathLst>
              <a:path h="3531956" w="3545250">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3403" y="305129"/>
            <a:ext cx="6714615" cy="621010"/>
            <a:chOff x="0" y="0"/>
            <a:chExt cx="8952820" cy="828013"/>
          </a:xfrm>
        </p:grpSpPr>
        <p:sp>
          <p:nvSpPr>
            <p:cNvPr name="Freeform 4" id="4"/>
            <p:cNvSpPr/>
            <p:nvPr/>
          </p:nvSpPr>
          <p:spPr>
            <a:xfrm flipH="false" flipV="false" rot="0">
              <a:off x="0" y="0"/>
              <a:ext cx="1478594" cy="828013"/>
            </a:xfrm>
            <a:custGeom>
              <a:avLst/>
              <a:gdLst/>
              <a:ahLst/>
              <a:cxnLst/>
              <a:rect r="r" b="b" t="t" l="l"/>
              <a:pathLst>
                <a:path h="828013" w="1478594">
                  <a:moveTo>
                    <a:pt x="0" y="0"/>
                  </a:moveTo>
                  <a:lnTo>
                    <a:pt x="1478594" y="0"/>
                  </a:lnTo>
                  <a:lnTo>
                    <a:pt x="1478594" y="828013"/>
                  </a:lnTo>
                  <a:lnTo>
                    <a:pt x="0" y="828013"/>
                  </a:lnTo>
                  <a:lnTo>
                    <a:pt x="0" y="0"/>
                  </a:lnTo>
                  <a:close/>
                </a:path>
              </a:pathLst>
            </a:custGeom>
            <a:blipFill>
              <a:blip r:embed="rId4"/>
              <a:stretch>
                <a:fillRect l="0" t="0" r="0" b="0"/>
              </a:stretch>
            </a:blipFill>
          </p:spPr>
        </p:sp>
        <p:sp>
          <p:nvSpPr>
            <p:cNvPr name="TextBox 5" id="5"/>
            <p:cNvSpPr txBox="true"/>
            <p:nvPr/>
          </p:nvSpPr>
          <p:spPr>
            <a:xfrm rot="0">
              <a:off x="1478594" y="241418"/>
              <a:ext cx="7474225" cy="364227"/>
            </a:xfrm>
            <a:prstGeom prst="rect">
              <a:avLst/>
            </a:prstGeom>
          </p:spPr>
          <p:txBody>
            <a:bodyPr anchor="t" rtlCol="false" tIns="0" lIns="0" bIns="0" rIns="0">
              <a:spAutoFit/>
            </a:bodyPr>
            <a:lstStyle/>
            <a:p>
              <a:pPr>
                <a:lnSpc>
                  <a:spcPts val="1942"/>
                </a:lnSpc>
              </a:pPr>
              <a:r>
                <a:rPr lang="en-US" sz="1942">
                  <a:solidFill>
                    <a:srgbClr val="242424"/>
                  </a:solidFill>
                  <a:latin typeface="Poppins Bold"/>
                </a:rPr>
                <a:t>Politeknik Elektronika Negeri Surabaya</a:t>
              </a:r>
            </a:p>
          </p:txBody>
        </p:sp>
      </p:grpSp>
      <p:sp>
        <p:nvSpPr>
          <p:cNvPr name="Freeform 6" id="6"/>
          <p:cNvSpPr/>
          <p:nvPr/>
        </p:nvSpPr>
        <p:spPr>
          <a:xfrm flipH="false" flipV="false" rot="0">
            <a:off x="1131553" y="2864869"/>
            <a:ext cx="7797484" cy="5725179"/>
          </a:xfrm>
          <a:custGeom>
            <a:avLst/>
            <a:gdLst/>
            <a:ahLst/>
            <a:cxnLst/>
            <a:rect r="r" b="b" t="t" l="l"/>
            <a:pathLst>
              <a:path h="5725179" w="7797484">
                <a:moveTo>
                  <a:pt x="0" y="0"/>
                </a:moveTo>
                <a:lnTo>
                  <a:pt x="7797484" y="0"/>
                </a:lnTo>
                <a:lnTo>
                  <a:pt x="7797484" y="5725179"/>
                </a:lnTo>
                <a:lnTo>
                  <a:pt x="0" y="5725179"/>
                </a:lnTo>
                <a:lnTo>
                  <a:pt x="0" y="0"/>
                </a:lnTo>
                <a:close/>
              </a:path>
            </a:pathLst>
          </a:custGeom>
          <a:blipFill>
            <a:blip r:embed="rId5"/>
            <a:stretch>
              <a:fillRect l="0" t="0" r="0" b="0"/>
            </a:stretch>
          </a:blipFill>
        </p:spPr>
      </p:sp>
      <p:sp>
        <p:nvSpPr>
          <p:cNvPr name="Freeform 7" id="7"/>
          <p:cNvSpPr/>
          <p:nvPr/>
        </p:nvSpPr>
        <p:spPr>
          <a:xfrm flipH="false" flipV="false" rot="0">
            <a:off x="9597128" y="3531956"/>
            <a:ext cx="619755" cy="619755"/>
          </a:xfrm>
          <a:custGeom>
            <a:avLst/>
            <a:gdLst/>
            <a:ahLst/>
            <a:cxnLst/>
            <a:rect r="r" b="b" t="t" l="l"/>
            <a:pathLst>
              <a:path h="619755" w="619755">
                <a:moveTo>
                  <a:pt x="0" y="0"/>
                </a:moveTo>
                <a:lnTo>
                  <a:pt x="619755" y="0"/>
                </a:lnTo>
                <a:lnTo>
                  <a:pt x="619755" y="619755"/>
                </a:lnTo>
                <a:lnTo>
                  <a:pt x="0" y="619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980601" y="2198119"/>
            <a:ext cx="6752585" cy="666750"/>
          </a:xfrm>
          <a:prstGeom prst="rect">
            <a:avLst/>
          </a:prstGeom>
        </p:spPr>
        <p:txBody>
          <a:bodyPr anchor="t" rtlCol="false" tIns="0" lIns="0" bIns="0" rIns="0">
            <a:spAutoFit/>
          </a:bodyPr>
          <a:lstStyle/>
          <a:p>
            <a:pPr>
              <a:lnSpc>
                <a:spcPts val="4500"/>
              </a:lnSpc>
            </a:pPr>
            <a:r>
              <a:rPr lang="en-US" sz="5000">
                <a:solidFill>
                  <a:srgbClr val="0173B6"/>
                </a:solidFill>
                <a:latin typeface="Poppins Bold"/>
              </a:rPr>
              <a:t>TIMELINE PROJECT</a:t>
            </a:r>
          </a:p>
        </p:txBody>
      </p:sp>
      <p:sp>
        <p:nvSpPr>
          <p:cNvPr name="TextBox 9" id="9"/>
          <p:cNvSpPr txBox="true"/>
          <p:nvPr/>
        </p:nvSpPr>
        <p:spPr>
          <a:xfrm rot="0">
            <a:off x="9597128" y="4567153"/>
            <a:ext cx="7662172" cy="3584575"/>
          </a:xfrm>
          <a:prstGeom prst="rect">
            <a:avLst/>
          </a:prstGeom>
        </p:spPr>
        <p:txBody>
          <a:bodyPr anchor="t" rtlCol="false" tIns="0" lIns="0" bIns="0" rIns="0">
            <a:spAutoFit/>
          </a:bodyPr>
          <a:lstStyle/>
          <a:p>
            <a:pPr algn="just">
              <a:lnSpc>
                <a:spcPts val="3199"/>
              </a:lnSpc>
            </a:pPr>
            <a:r>
              <a:rPr lang="en-US" sz="1999">
                <a:solidFill>
                  <a:srgbClr val="727272"/>
                </a:solidFill>
                <a:latin typeface="Roboto"/>
              </a:rPr>
              <a:t>Pada tahap pelaksanaan ini terbagi beberapa tahapan yaitu;</a:t>
            </a:r>
          </a:p>
          <a:p>
            <a:pPr algn="just" marL="431799" indent="-215899" lvl="1">
              <a:lnSpc>
                <a:spcPts val="3199"/>
              </a:lnSpc>
              <a:buAutoNum type="arabicPeriod" startAt="1"/>
            </a:pPr>
            <a:r>
              <a:rPr lang="en-US" sz="1999">
                <a:solidFill>
                  <a:srgbClr val="727272"/>
                </a:solidFill>
                <a:latin typeface="Roboto"/>
              </a:rPr>
              <a:t>Studi Literatur</a:t>
            </a:r>
          </a:p>
          <a:p>
            <a:pPr algn="just" marL="431799" indent="-215899" lvl="1">
              <a:lnSpc>
                <a:spcPts val="3199"/>
              </a:lnSpc>
              <a:buAutoNum type="arabicPeriod" startAt="1"/>
            </a:pPr>
            <a:r>
              <a:rPr lang="en-US" sz="1999">
                <a:solidFill>
                  <a:srgbClr val="727272"/>
                </a:solidFill>
                <a:latin typeface="Roboto"/>
              </a:rPr>
              <a:t>Pengujian Sistem Pada Software</a:t>
            </a:r>
          </a:p>
          <a:p>
            <a:pPr algn="just" marL="431799" indent="-215899" lvl="1">
              <a:lnSpc>
                <a:spcPts val="3199"/>
              </a:lnSpc>
              <a:buAutoNum type="arabicPeriod" startAt="1"/>
            </a:pPr>
            <a:r>
              <a:rPr lang="en-US" sz="1999">
                <a:solidFill>
                  <a:srgbClr val="727272"/>
                </a:solidFill>
                <a:latin typeface="Roboto"/>
              </a:rPr>
              <a:t>Desain Skematik dan PCB Board</a:t>
            </a:r>
          </a:p>
          <a:p>
            <a:pPr algn="just" marL="431799" indent="-215899" lvl="1">
              <a:lnSpc>
                <a:spcPts val="3199"/>
              </a:lnSpc>
              <a:buAutoNum type="arabicPeriod" startAt="1"/>
            </a:pPr>
            <a:r>
              <a:rPr lang="en-US" sz="1999">
                <a:solidFill>
                  <a:srgbClr val="727272"/>
                </a:solidFill>
                <a:latin typeface="Roboto"/>
              </a:rPr>
              <a:t>Pembelian Hardware</a:t>
            </a:r>
          </a:p>
          <a:p>
            <a:pPr algn="just" marL="431799" indent="-215899" lvl="1">
              <a:lnSpc>
                <a:spcPts val="3199"/>
              </a:lnSpc>
              <a:buAutoNum type="arabicPeriod" startAt="1"/>
            </a:pPr>
            <a:r>
              <a:rPr lang="en-US" sz="1999">
                <a:solidFill>
                  <a:srgbClr val="727272"/>
                </a:solidFill>
                <a:latin typeface="Roboto"/>
              </a:rPr>
              <a:t>Proses Perakitan dan Soldering</a:t>
            </a:r>
          </a:p>
          <a:p>
            <a:pPr algn="just" marL="431799" indent="-215899" lvl="1">
              <a:lnSpc>
                <a:spcPts val="3199"/>
              </a:lnSpc>
              <a:buAutoNum type="arabicPeriod" startAt="1"/>
            </a:pPr>
            <a:r>
              <a:rPr lang="en-US" sz="1999">
                <a:solidFill>
                  <a:srgbClr val="727272"/>
                </a:solidFill>
                <a:latin typeface="Roboto"/>
              </a:rPr>
              <a:t>Proses Pemrograman Arduino</a:t>
            </a:r>
          </a:p>
          <a:p>
            <a:pPr algn="just" marL="431799" indent="-215899" lvl="1">
              <a:lnSpc>
                <a:spcPts val="3199"/>
              </a:lnSpc>
              <a:buAutoNum type="arabicPeriod" startAt="1"/>
            </a:pPr>
            <a:r>
              <a:rPr lang="en-US" sz="1999">
                <a:solidFill>
                  <a:srgbClr val="727272"/>
                </a:solidFill>
                <a:latin typeface="Roboto"/>
              </a:rPr>
              <a:t>Pengujian Alat</a:t>
            </a:r>
          </a:p>
          <a:p>
            <a:pPr algn="just" marL="431799" indent="-215899" lvl="1">
              <a:lnSpc>
                <a:spcPts val="3199"/>
              </a:lnSpc>
              <a:buAutoNum type="arabicPeriod" startAt="1"/>
            </a:pPr>
            <a:r>
              <a:rPr lang="en-US" sz="1999">
                <a:solidFill>
                  <a:srgbClr val="727272"/>
                </a:solidFill>
                <a:latin typeface="Roboto"/>
              </a:rPr>
              <a:t>Publikasi dan Pengajuan Paten</a:t>
            </a:r>
          </a:p>
        </p:txBody>
      </p:sp>
      <p:sp>
        <p:nvSpPr>
          <p:cNvPr name="TextBox 10" id="10"/>
          <p:cNvSpPr txBox="true"/>
          <p:nvPr/>
        </p:nvSpPr>
        <p:spPr>
          <a:xfrm rot="0">
            <a:off x="10355408" y="3681496"/>
            <a:ext cx="6145612" cy="349250"/>
          </a:xfrm>
          <a:prstGeom prst="rect">
            <a:avLst/>
          </a:prstGeom>
        </p:spPr>
        <p:txBody>
          <a:bodyPr anchor="t" rtlCol="false" tIns="0" lIns="0" bIns="0" rIns="0">
            <a:spAutoFit/>
          </a:bodyPr>
          <a:lstStyle/>
          <a:p>
            <a:pPr>
              <a:lnSpc>
                <a:spcPts val="2499"/>
              </a:lnSpc>
            </a:pPr>
            <a:r>
              <a:rPr lang="en-US" sz="2499">
                <a:solidFill>
                  <a:srgbClr val="242424"/>
                </a:solidFill>
                <a:latin typeface="Poppins Bold"/>
              </a:rPr>
              <a:t>Tahap Pelaksanaan dan Pengerjaan</a:t>
            </a:r>
          </a:p>
        </p:txBody>
      </p:sp>
      <p:sp>
        <p:nvSpPr>
          <p:cNvPr name="TextBox 11" id="11"/>
          <p:cNvSpPr txBox="true"/>
          <p:nvPr/>
        </p:nvSpPr>
        <p:spPr>
          <a:xfrm rot="0">
            <a:off x="405953" y="9658299"/>
            <a:ext cx="4624342" cy="233045"/>
          </a:xfrm>
          <a:prstGeom prst="rect">
            <a:avLst/>
          </a:prstGeom>
        </p:spPr>
        <p:txBody>
          <a:bodyPr anchor="t" rtlCol="false" tIns="0" lIns="0" bIns="0" rIns="0">
            <a:spAutoFit/>
          </a:bodyPr>
          <a:lstStyle/>
          <a:p>
            <a:pPr>
              <a:lnSpc>
                <a:spcPts val="1540"/>
              </a:lnSpc>
            </a:pPr>
            <a:r>
              <a:rPr lang="en-US" sz="2000" u="sng">
                <a:solidFill>
                  <a:srgbClr val="969696"/>
                </a:solidFill>
                <a:latin typeface="Roboto"/>
                <a:hlinkClick r:id="rId8" tooltip="https://www.linkedin.com/in/ahmadhanif114/"/>
              </a:rPr>
              <a:t>www.linkedin.com/in/ahmadhanif114</a:t>
            </a:r>
          </a:p>
        </p:txBody>
      </p:sp>
      <p:sp>
        <p:nvSpPr>
          <p:cNvPr name="TextBox 12" id="12"/>
          <p:cNvSpPr txBox="true"/>
          <p:nvPr/>
        </p:nvSpPr>
        <p:spPr>
          <a:xfrm rot="0">
            <a:off x="3040331" y="2134619"/>
            <a:ext cx="3979928" cy="349250"/>
          </a:xfrm>
          <a:prstGeom prst="rect">
            <a:avLst/>
          </a:prstGeom>
        </p:spPr>
        <p:txBody>
          <a:bodyPr anchor="t" rtlCol="false" tIns="0" lIns="0" bIns="0" rIns="0">
            <a:spAutoFit/>
          </a:bodyPr>
          <a:lstStyle/>
          <a:p>
            <a:pPr algn="ctr">
              <a:lnSpc>
                <a:spcPts val="2499"/>
              </a:lnSpc>
            </a:pPr>
            <a:r>
              <a:rPr lang="en-US" sz="2499">
                <a:solidFill>
                  <a:srgbClr val="242424"/>
                </a:solidFill>
                <a:latin typeface="Poppins Bold"/>
              </a:rPr>
              <a:t>Jadwal Kegiatan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DAGDENDYSac</dc:identifier>
  <dcterms:modified xsi:type="dcterms:W3CDTF">2011-08-01T06:04:30Z</dcterms:modified>
  <cp:revision>1</cp:revision>
  <dc:title>Proyek Mikrokontroller Alat Pendeteksi Kefbocoran Gas</dc:title>
</cp:coreProperties>
</file>